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259" r:id="rId3"/>
    <p:sldId id="275" r:id="rId4"/>
    <p:sldId id="279" r:id="rId5"/>
    <p:sldId id="277" r:id="rId6"/>
    <p:sldId id="285" r:id="rId7"/>
    <p:sldId id="264" r:id="rId8"/>
    <p:sldId id="286" r:id="rId9"/>
    <p:sldId id="287" r:id="rId10"/>
    <p:sldId id="288" r:id="rId11"/>
    <p:sldId id="289" r:id="rId12"/>
    <p:sldId id="278" r:id="rId13"/>
    <p:sldId id="283" r:id="rId14"/>
    <p:sldId id="268" r:id="rId15"/>
    <p:sldId id="282" r:id="rId16"/>
    <p:sldId id="270" r:id="rId17"/>
    <p:sldId id="273" r:id="rId18"/>
    <p:sldId id="292" r:id="rId19"/>
    <p:sldId id="297" r:id="rId20"/>
    <p:sldId id="291" r:id="rId21"/>
    <p:sldId id="272" r:id="rId22"/>
    <p:sldId id="281"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0484" autoAdjust="0"/>
  </p:normalViewPr>
  <p:slideViewPr>
    <p:cSldViewPr snapToGrid="0">
      <p:cViewPr varScale="1">
        <p:scale>
          <a:sx n="113" d="100"/>
          <a:sy n="113" d="100"/>
        </p:scale>
        <p:origin x="7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C8AF7-133B-4001-BF2A-2FC5B4138540}" type="datetimeFigureOut">
              <a:rPr lang="en-SG" smtClean="0"/>
              <a:t>9/9/2021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86243-168F-497A-9E33-B1BB673DADED}" type="slidenum">
              <a:rPr lang="en-SG" smtClean="0"/>
              <a:t>‹#›</a:t>
            </a:fld>
            <a:endParaRPr lang="en-SG"/>
          </a:p>
        </p:txBody>
      </p:sp>
    </p:spTree>
    <p:extLst>
      <p:ext uri="{BB962C8B-B14F-4D97-AF65-F5344CB8AC3E}">
        <p14:creationId xmlns:p14="http://schemas.microsoft.com/office/powerpoint/2010/main" val="4107917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Here’s an overview for today’s presentation.</a:t>
            </a:r>
          </a:p>
        </p:txBody>
      </p:sp>
      <p:sp>
        <p:nvSpPr>
          <p:cNvPr id="4" name="Slide Number Placeholder 3"/>
          <p:cNvSpPr>
            <a:spLocks noGrp="1"/>
          </p:cNvSpPr>
          <p:nvPr>
            <p:ph type="sldNum" sz="quarter" idx="5"/>
          </p:nvPr>
        </p:nvSpPr>
        <p:spPr/>
        <p:txBody>
          <a:bodyPr/>
          <a:lstStyle/>
          <a:p>
            <a:fld id="{89A86243-168F-497A-9E33-B1BB673DADED}" type="slidenum">
              <a:rPr lang="en-SG" smtClean="0"/>
              <a:t>2</a:t>
            </a:fld>
            <a:endParaRPr lang="en-SG"/>
          </a:p>
        </p:txBody>
      </p:sp>
    </p:spTree>
    <p:extLst>
      <p:ext uri="{BB962C8B-B14F-4D97-AF65-F5344CB8AC3E}">
        <p14:creationId xmlns:p14="http://schemas.microsoft.com/office/powerpoint/2010/main" val="3696818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Robots can give homeowners peace of mind with an extra set of eyes and ears to watch over their abode when no one is at home.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Equipped with an array of monitoring and defensive capabilities, the robot will protect the house with devotion and loyalty, keeping it safe from intruders.</a:t>
            </a:r>
            <a:endParaRPr lang="en-SG" dirty="0"/>
          </a:p>
          <a:p>
            <a:r>
              <a:rPr lang="en-SG" dirty="0"/>
              <a:t>Mobile security systems exist, but they are usually designed outdoor and for commercial spaces. An equivalent domestic counterpart remains yet to be seen.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65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that we’ve looked at some exciting application scenarios, let’s turn our attention to the technical details of the mobile robot used in this project.</a:t>
            </a:r>
          </a:p>
        </p:txBody>
      </p:sp>
      <p:sp>
        <p:nvSpPr>
          <p:cNvPr id="4" name="Slide Number Placeholder 3"/>
          <p:cNvSpPr>
            <a:spLocks noGrp="1"/>
          </p:cNvSpPr>
          <p:nvPr>
            <p:ph type="sldNum" sz="quarter" idx="5"/>
          </p:nvPr>
        </p:nvSpPr>
        <p:spPr/>
        <p:txBody>
          <a:bodyPr/>
          <a:lstStyle/>
          <a:p>
            <a:fld id="{89A86243-168F-497A-9E33-B1BB673DADED}" type="slidenum">
              <a:rPr lang="en-SG" smtClean="0"/>
              <a:t>12</a:t>
            </a:fld>
            <a:endParaRPr lang="en-SG"/>
          </a:p>
        </p:txBody>
      </p:sp>
    </p:spTree>
    <p:extLst>
      <p:ext uri="{BB962C8B-B14F-4D97-AF65-F5344CB8AC3E}">
        <p14:creationId xmlns:p14="http://schemas.microsoft.com/office/powerpoint/2010/main" val="2500073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turtlebot2i is an open-source, low-cost robotic platform suitable for research and education.</a:t>
            </a:r>
          </a:p>
          <a:p>
            <a:r>
              <a:rPr lang="en-SG" dirty="0"/>
              <a:t>It comes with a mobile base, a pair of depth cameras, a robotic arm, and runs ROS on an onboard mini PC.</a:t>
            </a:r>
          </a:p>
          <a:p>
            <a:r>
              <a:rPr lang="en-SG" dirty="0"/>
              <a:t>ROS manages communication between executable files.</a:t>
            </a:r>
          </a:p>
        </p:txBody>
      </p:sp>
      <p:sp>
        <p:nvSpPr>
          <p:cNvPr id="4" name="Slide Number Placeholder 3"/>
          <p:cNvSpPr>
            <a:spLocks noGrp="1"/>
          </p:cNvSpPr>
          <p:nvPr>
            <p:ph type="sldNum" sz="quarter" idx="5"/>
          </p:nvPr>
        </p:nvSpPr>
        <p:spPr/>
        <p:txBody>
          <a:bodyPr/>
          <a:lstStyle/>
          <a:p>
            <a:fld id="{89A86243-168F-497A-9E33-B1BB673DADED}" type="slidenum">
              <a:rPr lang="en-SG" smtClean="0"/>
              <a:t>13</a:t>
            </a:fld>
            <a:endParaRPr lang="en-SG"/>
          </a:p>
        </p:txBody>
      </p:sp>
    </p:spTree>
    <p:extLst>
      <p:ext uri="{BB962C8B-B14F-4D97-AF65-F5344CB8AC3E}">
        <p14:creationId xmlns:p14="http://schemas.microsoft.com/office/powerpoint/2010/main" val="3577854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order to make the platform suit our needs, some features were changed. </a:t>
            </a:r>
          </a:p>
          <a:p>
            <a:r>
              <a:rPr lang="en-SG" dirty="0"/>
              <a:t>Most notably, the arm was revised and a water tank was added.</a:t>
            </a:r>
          </a:p>
        </p:txBody>
      </p:sp>
      <p:sp>
        <p:nvSpPr>
          <p:cNvPr id="4" name="Slide Number Placeholder 3"/>
          <p:cNvSpPr>
            <a:spLocks noGrp="1"/>
          </p:cNvSpPr>
          <p:nvPr>
            <p:ph type="sldNum" sz="quarter" idx="5"/>
          </p:nvPr>
        </p:nvSpPr>
        <p:spPr/>
        <p:txBody>
          <a:bodyPr/>
          <a:lstStyle/>
          <a:p>
            <a:fld id="{89A86243-168F-497A-9E33-B1BB673DADED}" type="slidenum">
              <a:rPr lang="en-SG" smtClean="0"/>
              <a:t>14</a:t>
            </a:fld>
            <a:endParaRPr lang="en-SG"/>
          </a:p>
        </p:txBody>
      </p:sp>
    </p:spTree>
    <p:extLst>
      <p:ext uri="{BB962C8B-B14F-4D97-AF65-F5344CB8AC3E}">
        <p14:creationId xmlns:p14="http://schemas.microsoft.com/office/powerpoint/2010/main" val="2951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brings us to the demonstration of how it can be used for our application scenario.</a:t>
            </a:r>
          </a:p>
        </p:txBody>
      </p:sp>
      <p:sp>
        <p:nvSpPr>
          <p:cNvPr id="4" name="Slide Number Placeholder 3"/>
          <p:cNvSpPr>
            <a:spLocks noGrp="1"/>
          </p:cNvSpPr>
          <p:nvPr>
            <p:ph type="sldNum" sz="quarter" idx="5"/>
          </p:nvPr>
        </p:nvSpPr>
        <p:spPr/>
        <p:txBody>
          <a:bodyPr/>
          <a:lstStyle/>
          <a:p>
            <a:fld id="{89A86243-168F-497A-9E33-B1BB673DADED}" type="slidenum">
              <a:rPr lang="en-SG" smtClean="0"/>
              <a:t>15</a:t>
            </a:fld>
            <a:endParaRPr lang="en-SG"/>
          </a:p>
        </p:txBody>
      </p:sp>
    </p:spTree>
    <p:extLst>
      <p:ext uri="{BB962C8B-B14F-4D97-AF65-F5344CB8AC3E}">
        <p14:creationId xmlns:p14="http://schemas.microsoft.com/office/powerpoint/2010/main" val="1556686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A robot needs a map of the environment to estimate its own location, but it needs to know its own location to generate the map. SLAM gives us an approximate solution to this “chicken and egg”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The turtlebot uses an </a:t>
            </a:r>
            <a:r>
              <a:rPr lang="en-GB" sz="4000" dirty="0"/>
              <a:t>RGB-D based SLAM approach to build its RTAB map. </a:t>
            </a:r>
            <a:r>
              <a:rPr lang="en-SG" sz="1800" dirty="0">
                <a:effectLst/>
                <a:latin typeface="Times New Roman" panose="02020603050405020304" pitchFamily="18" charset="0"/>
                <a:ea typeface="DengXian" panose="02010600030101010101" pitchFamily="2" charset="-122"/>
              </a:rPr>
              <a:t>The navigation stack generates a dense 3D point cloud of the environment and creates a 2D occupancy grid.</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Mapping of new environments is user-controlled via teleoperation.</a:t>
            </a:r>
            <a:endParaRPr lang="en-SG"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89A86243-168F-497A-9E33-B1BB673DADED}" type="slidenum">
              <a:rPr lang="en-SG" smtClean="0"/>
              <a:t>16</a:t>
            </a:fld>
            <a:endParaRPr lang="en-SG"/>
          </a:p>
        </p:txBody>
      </p:sp>
    </p:spTree>
    <p:extLst>
      <p:ext uri="{BB962C8B-B14F-4D97-AF65-F5344CB8AC3E}">
        <p14:creationId xmlns:p14="http://schemas.microsoft.com/office/powerpoint/2010/main" val="268232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effectLst/>
                <a:latin typeface="Times New Roman" panose="02020603050405020304" pitchFamily="18" charset="0"/>
                <a:ea typeface="DengXian" panose="02010600030101010101" pitchFamily="2" charset="-122"/>
              </a:rPr>
              <a:t>The global planner generates the shortest path from start to goal, while the local planner avoids obstacles in its immediate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effectLst/>
                <a:latin typeface="Times New Roman" panose="02020603050405020304" pitchFamily="18" charset="0"/>
                <a:ea typeface="DengXian" panose="02010600030101010101" pitchFamily="2" charset="-122"/>
              </a:rPr>
              <a:t>When the turtlebot receives a plant destination goal, it will calculate a trajectory based on the desired goal and planner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It uses information from odometry, sensors, and the environment map to guide its decisions.</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89A86243-168F-497A-9E33-B1BB673DADED}" type="slidenum">
              <a:rPr lang="en-SG" smtClean="0"/>
              <a:t>17</a:t>
            </a:fld>
            <a:endParaRPr lang="en-SG"/>
          </a:p>
        </p:txBody>
      </p:sp>
    </p:spTree>
    <p:extLst>
      <p:ext uri="{BB962C8B-B14F-4D97-AF65-F5344CB8AC3E}">
        <p14:creationId xmlns:p14="http://schemas.microsoft.com/office/powerpoint/2010/main" val="293506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FF"/>
                </a:solidFill>
              </a:rPr>
              <a:t>Four plant markers were used as goals for the path planner. Characteristics like points, lines, edges, colours, and their relative positions help with their identification.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The markers were placed around the room adjacent to potted plants, at roughly the same level as the turtlebot’s camera. </a:t>
            </a:r>
            <a:endParaRPr lang="en-SG" sz="1200" dirty="0">
              <a:solidFill>
                <a:srgbClr val="FFFFFF"/>
              </a:solidFill>
            </a:endParaRPr>
          </a:p>
        </p:txBody>
      </p:sp>
      <p:sp>
        <p:nvSpPr>
          <p:cNvPr id="4" name="Slide Number Placeholder 3"/>
          <p:cNvSpPr>
            <a:spLocks noGrp="1"/>
          </p:cNvSpPr>
          <p:nvPr>
            <p:ph type="sldNum" sz="quarter" idx="5"/>
          </p:nvPr>
        </p:nvSpPr>
        <p:spPr/>
        <p:txBody>
          <a:bodyPr/>
          <a:lstStyle/>
          <a:p>
            <a:fld id="{89A86243-168F-497A-9E33-B1BB673DADED}" type="slidenum">
              <a:rPr lang="en-SG" smtClean="0"/>
              <a:t>18</a:t>
            </a:fld>
            <a:endParaRPr lang="en-SG"/>
          </a:p>
        </p:txBody>
      </p:sp>
    </p:spTree>
    <p:extLst>
      <p:ext uri="{BB962C8B-B14F-4D97-AF65-F5344CB8AC3E}">
        <p14:creationId xmlns:p14="http://schemas.microsoft.com/office/powerpoint/2010/main" val="271686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Once the turtlebot arrives at its destination, OpenCV was used to improve the aim of the stream of water.</a:t>
            </a:r>
          </a:p>
          <a:p>
            <a:pPr>
              <a:lnSpc>
                <a:spcPct val="150000"/>
              </a:lnSpc>
              <a:spcBef>
                <a:spcPts val="1200"/>
              </a:spcBef>
              <a:spcAft>
                <a:spcPts val="1200"/>
              </a:spcAft>
            </a:pPr>
            <a:r>
              <a:rPr lang="en-SG" sz="1800" dirty="0">
                <a:effectLst/>
                <a:latin typeface="Times New Roman" panose="02020603050405020304" pitchFamily="18" charset="0"/>
                <a:ea typeface="DengXian" panose="02010600030101010101" pitchFamily="2" charset="-122"/>
              </a:rPr>
              <a:t>The depth and position information from the plant are used to estimate the arm pose.</a:t>
            </a:r>
          </a:p>
          <a:p>
            <a:pPr>
              <a:lnSpc>
                <a:spcPct val="150000"/>
              </a:lnSpc>
              <a:spcBef>
                <a:spcPts val="1200"/>
              </a:spcBef>
              <a:spcAft>
                <a:spcPts val="1200"/>
              </a:spcAft>
            </a:pPr>
            <a:r>
              <a:rPr lang="en-SG" sz="1800" dirty="0">
                <a:effectLst/>
                <a:latin typeface="Times New Roman" panose="02020603050405020304" pitchFamily="18" charset="0"/>
                <a:ea typeface="DengXian" panose="02010600030101010101" pitchFamily="2" charset="-122"/>
              </a:rPr>
              <a:t>Once the pump dispensed water, the arm retracts and the turtlebot moves on to the next plant until all plants have been watered.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89A86243-168F-497A-9E33-B1BB673DADED}" type="slidenum">
              <a:rPr lang="en-SG" smtClean="0"/>
              <a:t>19</a:t>
            </a:fld>
            <a:endParaRPr lang="en-SG"/>
          </a:p>
        </p:txBody>
      </p:sp>
    </p:spTree>
    <p:extLst>
      <p:ext uri="{BB962C8B-B14F-4D97-AF65-F5344CB8AC3E}">
        <p14:creationId xmlns:p14="http://schemas.microsoft.com/office/powerpoint/2010/main" val="124496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Overall, the flowchart looks like this.</a:t>
            </a:r>
          </a:p>
        </p:txBody>
      </p:sp>
      <p:sp>
        <p:nvSpPr>
          <p:cNvPr id="4" name="Slide Number Placeholder 3"/>
          <p:cNvSpPr>
            <a:spLocks noGrp="1"/>
          </p:cNvSpPr>
          <p:nvPr>
            <p:ph type="sldNum" sz="quarter" idx="5"/>
          </p:nvPr>
        </p:nvSpPr>
        <p:spPr/>
        <p:txBody>
          <a:bodyPr/>
          <a:lstStyle/>
          <a:p>
            <a:fld id="{89A86243-168F-497A-9E33-B1BB673DADED}" type="slidenum">
              <a:rPr lang="en-SG" smtClean="0"/>
              <a:t>20</a:t>
            </a:fld>
            <a:endParaRPr lang="en-SG"/>
          </a:p>
        </p:txBody>
      </p:sp>
    </p:spTree>
    <p:extLst>
      <p:ext uri="{BB962C8B-B14F-4D97-AF65-F5344CB8AC3E}">
        <p14:creationId xmlns:p14="http://schemas.microsoft.com/office/powerpoint/2010/main" val="256498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begin with the introduction.</a:t>
            </a:r>
          </a:p>
        </p:txBody>
      </p:sp>
      <p:sp>
        <p:nvSpPr>
          <p:cNvPr id="4" name="Slide Number Placeholder 3"/>
          <p:cNvSpPr>
            <a:spLocks noGrp="1"/>
          </p:cNvSpPr>
          <p:nvPr>
            <p:ph type="sldNum" sz="quarter" idx="5"/>
          </p:nvPr>
        </p:nvSpPr>
        <p:spPr/>
        <p:txBody>
          <a:bodyPr/>
          <a:lstStyle/>
          <a:p>
            <a:fld id="{89A86243-168F-497A-9E33-B1BB673DADED}" type="slidenum">
              <a:rPr lang="en-SG" smtClean="0"/>
              <a:t>3</a:t>
            </a:fld>
            <a:endParaRPr lang="en-SG"/>
          </a:p>
        </p:txBody>
      </p:sp>
    </p:spTree>
    <p:extLst>
      <p:ext uri="{BB962C8B-B14F-4D97-AF65-F5344CB8AC3E}">
        <p14:creationId xmlns:p14="http://schemas.microsoft.com/office/powerpoint/2010/main" val="18302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that this UROP has reached its end, what are the next steps?</a:t>
            </a:r>
          </a:p>
        </p:txBody>
      </p:sp>
      <p:sp>
        <p:nvSpPr>
          <p:cNvPr id="4" name="Slide Number Placeholder 3"/>
          <p:cNvSpPr>
            <a:spLocks noGrp="1"/>
          </p:cNvSpPr>
          <p:nvPr>
            <p:ph type="sldNum" sz="quarter" idx="5"/>
          </p:nvPr>
        </p:nvSpPr>
        <p:spPr/>
        <p:txBody>
          <a:bodyPr/>
          <a:lstStyle/>
          <a:p>
            <a:fld id="{89A86243-168F-497A-9E33-B1BB673DADED}" type="slidenum">
              <a:rPr lang="en-SG" smtClean="0"/>
              <a:t>22</a:t>
            </a:fld>
            <a:endParaRPr lang="en-SG"/>
          </a:p>
        </p:txBody>
      </p:sp>
    </p:spTree>
    <p:extLst>
      <p:ext uri="{BB962C8B-B14F-4D97-AF65-F5344CB8AC3E}">
        <p14:creationId xmlns:p14="http://schemas.microsoft.com/office/powerpoint/2010/main" val="151866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The most prominent design flaws of the current robot are that its electronics are prone to water splashes, and it has a hard time detecting low lying obstacles like cables.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The turtlebot can be further developed to monitor the state of the plant so that they would be tended based on their soil conditions instead of by the users request. </a:t>
            </a:r>
          </a:p>
          <a:p>
            <a:r>
              <a:rPr lang="en-SG" sz="1800" dirty="0">
                <a:effectLst/>
                <a:latin typeface="Times New Roman" panose="02020603050405020304" pitchFamily="18" charset="0"/>
                <a:ea typeface="DengXian" panose="02010600030101010101" pitchFamily="2" charset="-122"/>
              </a:rPr>
              <a:t>Another idea for implementation is to remove human involvement from the setup sequence when the map is first constructed by using a diligent exploration algorithm. </a:t>
            </a:r>
          </a:p>
          <a:p>
            <a:r>
              <a:rPr lang="en-SG" sz="1800" dirty="0">
                <a:effectLst/>
                <a:latin typeface="Times New Roman" panose="02020603050405020304" pitchFamily="18" charset="0"/>
                <a:ea typeface="DengXian" panose="02010600030101010101" pitchFamily="2" charset="-122"/>
              </a:rPr>
              <a:t>Not sure if you noticed, but the targeted disinfectant concept shares many of the same features as the plant watering concept. Future work could involve adapting </a:t>
            </a:r>
            <a:r>
              <a:rPr lang="en-SG" sz="1800">
                <a:effectLst/>
                <a:latin typeface="Times New Roman" panose="02020603050405020304" pitchFamily="18" charset="0"/>
                <a:ea typeface="DengXian" panose="02010600030101010101" pitchFamily="2" charset="-122"/>
              </a:rPr>
              <a:t>the existing </a:t>
            </a:r>
            <a:r>
              <a:rPr lang="en-SG" sz="1800" dirty="0">
                <a:effectLst/>
                <a:latin typeface="Times New Roman" panose="02020603050405020304" pitchFamily="18" charset="0"/>
                <a:ea typeface="DengXian" panose="02010600030101010101" pitchFamily="2" charset="-122"/>
              </a:rPr>
              <a:t>platform to accomplish disinfecting tasks.</a:t>
            </a:r>
            <a:endParaRPr lang="en-SG" dirty="0"/>
          </a:p>
        </p:txBody>
      </p:sp>
      <p:sp>
        <p:nvSpPr>
          <p:cNvPr id="4" name="Slide Number Placeholder 3"/>
          <p:cNvSpPr>
            <a:spLocks noGrp="1"/>
          </p:cNvSpPr>
          <p:nvPr>
            <p:ph type="sldNum" sz="quarter" idx="5"/>
          </p:nvPr>
        </p:nvSpPr>
        <p:spPr/>
        <p:txBody>
          <a:bodyPr/>
          <a:lstStyle/>
          <a:p>
            <a:fld id="{89A86243-168F-497A-9E33-B1BB673DADED}" type="slidenum">
              <a:rPr lang="en-SG" smtClean="0"/>
              <a:t>23</a:t>
            </a:fld>
            <a:endParaRPr lang="en-SG"/>
          </a:p>
        </p:txBody>
      </p:sp>
    </p:spTree>
    <p:extLst>
      <p:ext uri="{BB962C8B-B14F-4D97-AF65-F5344CB8AC3E}">
        <p14:creationId xmlns:p14="http://schemas.microsoft.com/office/powerpoint/2010/main" val="148844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guide the research topic, we focused around the elderly. Advances in healthcare and standards of living have given us increases in life expectancies and drops in birth rate. </a:t>
            </a:r>
          </a:p>
          <a:p>
            <a:r>
              <a:rPr lang="en-SG" dirty="0"/>
              <a:t>As a result, many countries face a similar population trend – senior citizens are now taking up a larger proportion of a country’s population. </a:t>
            </a:r>
          </a:p>
          <a:p>
            <a:r>
              <a:rPr lang="en-SG" dirty="0"/>
              <a:t>However, the number of caregivers cannot catch up with this trend. The mismatch in supply and demand of caregivers becomes an opportunity for technology.</a:t>
            </a:r>
          </a:p>
          <a:p>
            <a:r>
              <a:rPr lang="en-SG" dirty="0"/>
              <a:t>Most seniors in good health will prefer to age at home; preserving independence is the key to maintain their way of life.</a:t>
            </a:r>
          </a:p>
          <a:p>
            <a:r>
              <a:rPr lang="en-SG" sz="1200" dirty="0">
                <a:effectLst/>
                <a:latin typeface="Times New Roman" panose="02020603050405020304" pitchFamily="18" charset="0"/>
                <a:ea typeface="DengXian" panose="02010600030101010101" pitchFamily="2" charset="-122"/>
              </a:rPr>
              <a:t>How can domestic robots support aged individuals to live independently?</a:t>
            </a:r>
            <a:r>
              <a:rPr lang="en-SG" dirty="0"/>
              <a:t> What would these robots look like? </a:t>
            </a:r>
          </a:p>
        </p:txBody>
      </p:sp>
      <p:sp>
        <p:nvSpPr>
          <p:cNvPr id="4" name="Slide Number Placeholder 3"/>
          <p:cNvSpPr>
            <a:spLocks noGrp="1"/>
          </p:cNvSpPr>
          <p:nvPr>
            <p:ph type="sldNum" sz="quarter" idx="5"/>
          </p:nvPr>
        </p:nvSpPr>
        <p:spPr/>
        <p:txBody>
          <a:bodyPr/>
          <a:lstStyle/>
          <a:p>
            <a:fld id="{89A86243-168F-497A-9E33-B1BB673DADED}" type="slidenum">
              <a:rPr lang="en-SG" smtClean="0"/>
              <a:t>4</a:t>
            </a:fld>
            <a:endParaRPr lang="en-SG"/>
          </a:p>
        </p:txBody>
      </p:sp>
    </p:spTree>
    <p:extLst>
      <p:ext uri="{BB962C8B-B14F-4D97-AF65-F5344CB8AC3E}">
        <p14:creationId xmlns:p14="http://schemas.microsoft.com/office/powerpoint/2010/main" val="416388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take a look at some ideas for what these robots can become.</a:t>
            </a:r>
          </a:p>
        </p:txBody>
      </p:sp>
      <p:sp>
        <p:nvSpPr>
          <p:cNvPr id="4" name="Slide Number Placeholder 3"/>
          <p:cNvSpPr>
            <a:spLocks noGrp="1"/>
          </p:cNvSpPr>
          <p:nvPr>
            <p:ph type="sldNum" sz="quarter" idx="5"/>
          </p:nvPr>
        </p:nvSpPr>
        <p:spPr/>
        <p:txBody>
          <a:bodyPr/>
          <a:lstStyle/>
          <a:p>
            <a:fld id="{89A86243-168F-497A-9E33-B1BB673DADED}" type="slidenum">
              <a:rPr lang="en-SG" smtClean="0"/>
              <a:t>5</a:t>
            </a:fld>
            <a:endParaRPr lang="en-SG"/>
          </a:p>
        </p:txBody>
      </p:sp>
    </p:spTree>
    <p:extLst>
      <p:ext uri="{BB962C8B-B14F-4D97-AF65-F5344CB8AC3E}">
        <p14:creationId xmlns:p14="http://schemas.microsoft.com/office/powerpoint/2010/main" val="248021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all starts with a mobile base. On its own, it’s unassuming in its simplicity, but there are endless ways to extend its capabilities.</a:t>
            </a:r>
          </a:p>
          <a:p>
            <a:r>
              <a:rPr lang="en-SG" dirty="0"/>
              <a:t>Some of these applications are not limited to elderly assistance.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51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DengXian" panose="02010600030101010101" pitchFamily="2" charset="-122"/>
              </a:rPr>
              <a:t>Did you know that the most common cause of plant demise is too little and too much water? </a:t>
            </a:r>
          </a:p>
          <a:p>
            <a:r>
              <a:rPr lang="en-GB" sz="1800" dirty="0">
                <a:effectLst/>
                <a:latin typeface="Times New Roman" panose="02020603050405020304" pitchFamily="18" charset="0"/>
                <a:ea typeface="DengXian" panose="02010600030101010101" pitchFamily="2" charset="-122"/>
              </a:rPr>
              <a:t>I’m sure some of us are guilty of accidentally letting plants go dry, and then we overcompensate and flood the pot. </a:t>
            </a:r>
            <a:r>
              <a:rPr lang="en-SG" sz="1800" dirty="0">
                <a:effectLst/>
                <a:latin typeface="Times New Roman" panose="02020603050405020304" pitchFamily="18" charset="0"/>
                <a:ea typeface="DengXian" panose="02010600030101010101" pitchFamily="2" charset="-122"/>
              </a:rPr>
              <a:t>This problem may be exacerbated in cases involving age-related memory loss.</a:t>
            </a:r>
            <a:endParaRPr lang="en-GB" sz="1800" dirty="0">
              <a:effectLst/>
              <a:latin typeface="Times New Roman" panose="02020603050405020304" pitchFamily="18" charset="0"/>
              <a:ea typeface="DengXian" panose="02010600030101010101" pitchFamily="2" charset="-122"/>
            </a:endParaRPr>
          </a:p>
          <a:p>
            <a:r>
              <a:rPr lang="en-GB" sz="1800" dirty="0">
                <a:effectLst/>
                <a:latin typeface="Times New Roman" panose="02020603050405020304" pitchFamily="18" charset="0"/>
                <a:ea typeface="DengXian" panose="02010600030101010101" pitchFamily="2" charset="-122"/>
              </a:rPr>
              <a:t>What if we have an agent that takes over the role of watering plants. They can remember the specific needs of each plant and keep to a regular watering schedule.</a:t>
            </a:r>
          </a:p>
          <a:p>
            <a:r>
              <a:rPr lang="en-GB" sz="1800" dirty="0">
                <a:effectLst/>
                <a:latin typeface="Times New Roman" panose="02020603050405020304" pitchFamily="18" charset="0"/>
                <a:ea typeface="DengXian" panose="02010600030101010101" pitchFamily="2" charset="-122"/>
              </a:rPr>
              <a:t>That way, we can have all the benefits of indoor plants without all the work of keeping them alive.</a:t>
            </a:r>
          </a:p>
          <a:p>
            <a:r>
              <a:rPr lang="en-GB" sz="1800" dirty="0">
                <a:effectLst/>
                <a:latin typeface="Times New Roman" panose="02020603050405020304" pitchFamily="18" charset="0"/>
                <a:ea typeface="DengXian" panose="02010600030101010101" pitchFamily="2" charset="-122"/>
              </a:rPr>
              <a:t>Most solutions are hobby projects that people hacked together. Maybe it’s time for something more proper.</a:t>
            </a: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85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Online shopping has become increasingly popular. However, sometimes people cannot be at the door when their orders are delivered.</a:t>
            </a:r>
          </a:p>
          <a:p>
            <a:r>
              <a:rPr lang="en-SG" sz="1800" dirty="0">
                <a:effectLst/>
                <a:latin typeface="Times New Roman" panose="02020603050405020304" pitchFamily="18" charset="0"/>
                <a:ea typeface="DengXian" panose="02010600030101010101" pitchFamily="2" charset="-122"/>
              </a:rPr>
              <a:t>Failed delivery attempts create extra hassle for the homeowner, who has to rearrange deliveries or go to pick-up lockers. Wouldn’t it be nice if someone was always at home to receive packages? </a:t>
            </a:r>
          </a:p>
          <a:p>
            <a:r>
              <a:rPr lang="en-SG" sz="1800" dirty="0">
                <a:effectLst/>
                <a:latin typeface="Times New Roman" panose="02020603050405020304" pitchFamily="18" charset="0"/>
                <a:ea typeface="DengXian" panose="02010600030101010101" pitchFamily="2" charset="-122"/>
              </a:rPr>
              <a:t>We have services that allow delivery people to drop off parcels in the home, and we have robots that can open doors, but no one has really put these ideas together.</a:t>
            </a: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556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Times New Roman" panose="02020603050405020304" pitchFamily="18" charset="0"/>
                <a:ea typeface="DengXian" panose="02010600030101010101" pitchFamily="2" charset="-122"/>
              </a:rPr>
              <a:t>To combat loneliness, seniors sometimes choose to have a pet as a companion through their older years. </a:t>
            </a:r>
          </a:p>
          <a:p>
            <a:r>
              <a:rPr lang="en-SG" sz="1800" dirty="0">
                <a:effectLst/>
                <a:latin typeface="Times New Roman" panose="02020603050405020304" pitchFamily="18" charset="0"/>
                <a:ea typeface="DengXian" panose="02010600030101010101" pitchFamily="2" charset="-122"/>
              </a:rPr>
              <a:t>However, when it comes to physically demanding activities like playing catch or tug of war, their limited mobility means they have to give it a pass. </a:t>
            </a:r>
          </a:p>
          <a:p>
            <a:r>
              <a:rPr lang="en-SG" sz="1800" dirty="0">
                <a:effectLst/>
                <a:latin typeface="Times New Roman" panose="02020603050405020304" pitchFamily="18" charset="0"/>
                <a:ea typeface="DengXian" panose="02010600030101010101" pitchFamily="2" charset="-122"/>
              </a:rPr>
              <a:t>The lack of stimulation may cause a pet to get into mischief to curb their boredom. Mobile robots may be the solution to preoccupy our four-legged friends.</a:t>
            </a:r>
          </a:p>
          <a:p>
            <a:r>
              <a:rPr lang="en-SG" sz="1800" dirty="0">
                <a:effectLst/>
                <a:latin typeface="Times New Roman" panose="02020603050405020304" pitchFamily="18" charset="0"/>
                <a:ea typeface="DengXian" panose="02010600030101010101" pitchFamily="2" charset="-122"/>
              </a:rPr>
              <a:t>There are some products targeted towards pets, but there is room for growth.</a:t>
            </a: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797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As people age, their immune response weakens significantly, making seniors more vulnerable to bacteria and viruses infections.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People unintentionally harbour all kinds of microorganisms on their hands as they interact with things throughout the 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Since these pathogens are invisible to the naked eye, they are impossible to detect. How can homeowners keep pathogens at bay if they cannot see the enemy?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Times New Roman" panose="02020603050405020304" pitchFamily="18" charset="0"/>
                <a:ea typeface="DengXian" panose="02010600030101010101" pitchFamily="2" charset="-122"/>
              </a:rPr>
              <a:t>The solution is to keep track of high-touch surfaces, and target them specifically with disinfectant, providing peace of mind that their house is clean.</a:t>
            </a:r>
          </a:p>
          <a:p>
            <a:r>
              <a:rPr lang="en-SG" dirty="0"/>
              <a:t>As far as I’m aware, no such solution exists in the market yet. The closest thing is I can find is a </a:t>
            </a:r>
            <a:r>
              <a:rPr lang="en-GB" b="0" i="0" dirty="0">
                <a:solidFill>
                  <a:srgbClr val="2E2E2E"/>
                </a:solidFill>
                <a:effectLst/>
                <a:latin typeface="Roboto" panose="02000000000000000000" pitchFamily="2" charset="0"/>
              </a:rPr>
              <a:t>remote-controlled robot with a UV light hand attachment to kill viruses on door handles.</a:t>
            </a: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F5905-953E-4A27-9730-4173CC4BB91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0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DAC5-6A04-45C9-8571-23FCCE2A2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C56014DB-95CD-419A-B9B8-0A160F00E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A84ED008-74DC-4904-A2A1-6CAFDC3C5A7C}"/>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42528246-68F8-41E1-9CAE-92A127FEA74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63CD7A8-C641-4401-8251-ADB6E0EE6403}"/>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2237537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A478-8CD7-475C-9993-13F71E50D677}"/>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CF7CD14-7E9B-4DAA-992C-607F325FD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4C221F6-5FED-4C17-AEA6-12BF9754BC19}"/>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E910A5E9-B16E-4F04-8FF7-679BECDB6E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D991F55-C5E2-490F-BA80-85AEA9FE54AF}"/>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317632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2F4CB3-33E6-4CAD-AF4F-3F342DDFF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C3E51AB-EC97-4877-9234-9F3CEE127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A8C2098-A55C-47B5-A3B0-1D20A7CC6463}"/>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96B254D0-090B-44BE-9D61-0F0CEBE1D30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82C44F6-DFC5-4761-8243-FACBC6B67DD0}"/>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1640873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CD58-E0F5-4DF7-90E4-644952E0231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96E896D-2353-4AE2-82FC-626CDBA81F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011107F-D004-4D17-ACCC-45A9C8614579}"/>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FD1DD0BA-9619-40FE-A131-1588B7D81C2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B4F78C7-820A-4AC9-8088-3540B39B393D}"/>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105826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A7AF-F0F4-4863-BA9A-5DBA50FE4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C54D071-D6AE-4977-8D6D-C08968341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2EA762-4AF6-4B45-88FF-1A50F5ECF927}"/>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D444C947-7BC7-424C-B914-4C5AE62B320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79EA995-B55A-4A48-BE6C-918D7935E669}"/>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1536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5778-9388-40B9-9F86-B37D337E69C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9E24907-957B-40AF-898B-0F4DF886D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A4CA1B1-066D-4BE2-9EBF-FEE3BFB4F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0DA4983-C130-49A3-94B2-19171176211A}"/>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6" name="Footer Placeholder 5">
            <a:extLst>
              <a:ext uri="{FF2B5EF4-FFF2-40B4-BE49-F238E27FC236}">
                <a16:creationId xmlns:a16="http://schemas.microsoft.com/office/drawing/2014/main" id="{4EE25AE6-B8DA-45B0-B0E1-8011E96CC69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268610E-5F3D-41CC-B10F-B2655105AB77}"/>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284496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21B9-BF9A-42A5-B40C-E820796DD24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9D8D8FA-AB3A-4EB7-B1D7-B19B272553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70DFFC-04A8-4690-AEA6-96FFC6B6B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5DB3A305-73E3-49F7-944B-A22627DF7D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AE9113-AEDC-49AD-B8F2-4DAF577941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73FABC8-093D-41F2-AC56-AF8093FB8C1D}"/>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8" name="Footer Placeholder 7">
            <a:extLst>
              <a:ext uri="{FF2B5EF4-FFF2-40B4-BE49-F238E27FC236}">
                <a16:creationId xmlns:a16="http://schemas.microsoft.com/office/drawing/2014/main" id="{0A0BAC4F-B315-4B15-8BDE-676DAB6C7BD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8F3D0B8-7F39-4FEF-BFB6-0A9ADE443CAC}"/>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209361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CC43-B755-4696-B6F6-E4D29F7030D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B383F90-49C0-4697-A35D-BE1B30EB4729}"/>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4" name="Footer Placeholder 3">
            <a:extLst>
              <a:ext uri="{FF2B5EF4-FFF2-40B4-BE49-F238E27FC236}">
                <a16:creationId xmlns:a16="http://schemas.microsoft.com/office/drawing/2014/main" id="{B25C76DB-00F7-4AC9-B155-EECB070BE8A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B4C0A72D-F81B-4ED2-A3F0-E639BC3274FD}"/>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2090496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A06AD-EDE4-4EAA-A393-890E8AA19EE8}"/>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3" name="Footer Placeholder 2">
            <a:extLst>
              <a:ext uri="{FF2B5EF4-FFF2-40B4-BE49-F238E27FC236}">
                <a16:creationId xmlns:a16="http://schemas.microsoft.com/office/drawing/2014/main" id="{9374FD64-CAE3-44EC-A04A-E84C97B907F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DE7A6E3-A02D-480C-8D1F-01CDC1CE2473}"/>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402967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92E6-2AAC-4828-8AC2-B00A2D168E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B0689D6-88B2-4AF8-A8EA-FAE6084CA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77EDCF5-63B1-44D4-B0B6-EF685F6539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A62B4-C853-4AD2-8EE3-46B40C47CC3C}"/>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6" name="Footer Placeholder 5">
            <a:extLst>
              <a:ext uri="{FF2B5EF4-FFF2-40B4-BE49-F238E27FC236}">
                <a16:creationId xmlns:a16="http://schemas.microsoft.com/office/drawing/2014/main" id="{C9A57759-61DF-4496-80DC-A788FA242C0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CCEC86D-EB02-4596-B622-3F6D097B35CF}"/>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106510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888B-D950-4950-B8F5-5B95EA19B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A60FD2D-4D40-4D10-9DF2-E8FB4CE8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A76535B-5D8D-4E60-B621-5BE89A8BD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E29BD-CC9E-467F-B76D-B41AA04554AA}"/>
              </a:ext>
            </a:extLst>
          </p:cNvPr>
          <p:cNvSpPr>
            <a:spLocks noGrp="1"/>
          </p:cNvSpPr>
          <p:nvPr>
            <p:ph type="dt" sz="half" idx="10"/>
          </p:nvPr>
        </p:nvSpPr>
        <p:spPr/>
        <p:txBody>
          <a:bodyPr/>
          <a:lstStyle/>
          <a:p>
            <a:fld id="{8F7A574D-E0CE-44D6-8EAC-1E82CCED68C2}" type="datetimeFigureOut">
              <a:rPr lang="en-SG" smtClean="0"/>
              <a:t>9/9/2021</a:t>
            </a:fld>
            <a:endParaRPr lang="en-SG"/>
          </a:p>
        </p:txBody>
      </p:sp>
      <p:sp>
        <p:nvSpPr>
          <p:cNvPr id="6" name="Footer Placeholder 5">
            <a:extLst>
              <a:ext uri="{FF2B5EF4-FFF2-40B4-BE49-F238E27FC236}">
                <a16:creationId xmlns:a16="http://schemas.microsoft.com/office/drawing/2014/main" id="{82B33534-647B-4971-9AE1-70492DD3109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4299D8D-5CCD-4EFE-A16E-940D1E609412}"/>
              </a:ext>
            </a:extLst>
          </p:cNvPr>
          <p:cNvSpPr>
            <a:spLocks noGrp="1"/>
          </p:cNvSpPr>
          <p:nvPr>
            <p:ph type="sldNum" sz="quarter" idx="12"/>
          </p:nvPr>
        </p:nvSpPr>
        <p:spPr/>
        <p:txBody>
          <a:bodyPr/>
          <a:lstStyle/>
          <a:p>
            <a:fld id="{C0FEA2C7-4476-4412-978A-58BAD6E76DAD}" type="slidenum">
              <a:rPr lang="en-SG" smtClean="0"/>
              <a:t>‹#›</a:t>
            </a:fld>
            <a:endParaRPr lang="en-SG"/>
          </a:p>
        </p:txBody>
      </p:sp>
    </p:spTree>
    <p:extLst>
      <p:ext uri="{BB962C8B-B14F-4D97-AF65-F5344CB8AC3E}">
        <p14:creationId xmlns:p14="http://schemas.microsoft.com/office/powerpoint/2010/main" val="4252840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D6AEFF-FD9E-41E8-B7EB-D46D1919F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B85062C-A304-49E2-9CE9-11B351F487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7BDE2B0-B88C-4F3B-BCA9-05B7400D2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A574D-E0CE-44D6-8EAC-1E82CCED68C2}" type="datetimeFigureOut">
              <a:rPr lang="en-SG" smtClean="0"/>
              <a:t>9/9/2021</a:t>
            </a:fld>
            <a:endParaRPr lang="en-SG"/>
          </a:p>
        </p:txBody>
      </p:sp>
      <p:sp>
        <p:nvSpPr>
          <p:cNvPr id="5" name="Footer Placeholder 4">
            <a:extLst>
              <a:ext uri="{FF2B5EF4-FFF2-40B4-BE49-F238E27FC236}">
                <a16:creationId xmlns:a16="http://schemas.microsoft.com/office/drawing/2014/main" id="{FD0D665B-8435-4531-B94E-F052E975A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9D5C521B-0FAB-4AFE-AF00-D13574A57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EA2C7-4476-4412-978A-58BAD6E76DAD}" type="slidenum">
              <a:rPr lang="en-SG" smtClean="0"/>
              <a:t>‹#›</a:t>
            </a:fld>
            <a:endParaRPr lang="en-SG"/>
          </a:p>
        </p:txBody>
      </p:sp>
    </p:spTree>
    <p:extLst>
      <p:ext uri="{BB962C8B-B14F-4D97-AF65-F5344CB8AC3E}">
        <p14:creationId xmlns:p14="http://schemas.microsoft.com/office/powerpoint/2010/main" val="3708097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A312C4-D959-4854-8E24-1B3F1EB2567E}"/>
              </a:ext>
            </a:extLst>
          </p:cNvPr>
          <p:cNvSpPr>
            <a:spLocks noGrp="1"/>
          </p:cNvSpPr>
          <p:nvPr>
            <p:ph type="ctrTitle"/>
          </p:nvPr>
        </p:nvSpPr>
        <p:spPr>
          <a:xfrm>
            <a:off x="1020114" y="717850"/>
            <a:ext cx="5238466" cy="2991416"/>
          </a:xfrm>
        </p:spPr>
        <p:txBody>
          <a:bodyPr anchor="b">
            <a:normAutofit/>
          </a:bodyPr>
          <a:lstStyle/>
          <a:p>
            <a:pPr algn="l"/>
            <a:r>
              <a:rPr lang="en-SG" sz="5100" b="0" i="0" dirty="0">
                <a:effectLst/>
                <a:latin typeface="Lucida Grande"/>
              </a:rPr>
              <a:t>Mobile Manipulator UROP project</a:t>
            </a:r>
            <a:endParaRPr lang="en-SG" sz="5100" dirty="0"/>
          </a:p>
        </p:txBody>
      </p:sp>
      <p:sp>
        <p:nvSpPr>
          <p:cNvPr id="3" name="Subtitle 2">
            <a:extLst>
              <a:ext uri="{FF2B5EF4-FFF2-40B4-BE49-F238E27FC236}">
                <a16:creationId xmlns:a16="http://schemas.microsoft.com/office/drawing/2014/main" id="{4B2A5464-666D-468E-B39A-5E5D462C017A}"/>
              </a:ext>
            </a:extLst>
          </p:cNvPr>
          <p:cNvSpPr>
            <a:spLocks noGrp="1"/>
          </p:cNvSpPr>
          <p:nvPr>
            <p:ph type="subTitle" idx="1"/>
          </p:nvPr>
        </p:nvSpPr>
        <p:spPr>
          <a:xfrm>
            <a:off x="1020115" y="3709266"/>
            <a:ext cx="4167115" cy="720190"/>
          </a:xfrm>
        </p:spPr>
        <p:txBody>
          <a:bodyPr anchor="t">
            <a:normAutofit/>
          </a:bodyPr>
          <a:lstStyle/>
          <a:p>
            <a:pPr algn="l"/>
            <a:r>
              <a:rPr lang="en-SG" dirty="0"/>
              <a:t>Final presentation</a:t>
            </a:r>
          </a:p>
        </p:txBody>
      </p:sp>
      <p:sp>
        <p:nvSpPr>
          <p:cNvPr id="19" name="Freeform: Shape 1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obotHand">
            <a:extLst>
              <a:ext uri="{FF2B5EF4-FFF2-40B4-BE49-F238E27FC236}">
                <a16:creationId xmlns:a16="http://schemas.microsoft.com/office/drawing/2014/main" id="{8E645A00-554B-4F3B-A958-0A890E44B7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8" name="Subtitle 2">
            <a:extLst>
              <a:ext uri="{FF2B5EF4-FFF2-40B4-BE49-F238E27FC236}">
                <a16:creationId xmlns:a16="http://schemas.microsoft.com/office/drawing/2014/main" id="{AC35041E-B75A-4C85-A2B7-27FA67706B63}"/>
              </a:ext>
            </a:extLst>
          </p:cNvPr>
          <p:cNvSpPr txBox="1">
            <a:spLocks/>
          </p:cNvSpPr>
          <p:nvPr/>
        </p:nvSpPr>
        <p:spPr>
          <a:xfrm>
            <a:off x="2852286" y="5512530"/>
            <a:ext cx="5075886" cy="72019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SG" sz="1600" i="1" dirty="0"/>
              <a:t>Xinyi Jiang, University of Cambridge</a:t>
            </a:r>
          </a:p>
          <a:p>
            <a:pPr algn="l"/>
            <a:r>
              <a:rPr lang="en-SG" sz="1600" i="1" dirty="0"/>
              <a:t>Supervised by Fumiya Iida</a:t>
            </a:r>
          </a:p>
        </p:txBody>
      </p:sp>
      <p:pic>
        <p:nvPicPr>
          <p:cNvPr id="9" name="Picture 8" descr="Dept Logo colour -template-single-line — Research and Finance Office">
            <a:extLst>
              <a:ext uri="{FF2B5EF4-FFF2-40B4-BE49-F238E27FC236}">
                <a16:creationId xmlns:a16="http://schemas.microsoft.com/office/drawing/2014/main" id="{074C9435-7F2C-41F9-A549-C7D6FE1D80B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114" y="5605101"/>
            <a:ext cx="1679144" cy="535049"/>
          </a:xfrm>
          <a:prstGeom prst="rect">
            <a:avLst/>
          </a:prstGeom>
          <a:noFill/>
          <a:ln>
            <a:noFill/>
          </a:ln>
        </p:spPr>
      </p:pic>
    </p:spTree>
    <p:extLst>
      <p:ext uri="{BB962C8B-B14F-4D97-AF65-F5344CB8AC3E}">
        <p14:creationId xmlns:p14="http://schemas.microsoft.com/office/powerpoint/2010/main" val="4169205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Targeted disinfectant</a:t>
            </a:r>
          </a:p>
        </p:txBody>
      </p:sp>
      <p:pic>
        <p:nvPicPr>
          <p:cNvPr id="10" name="Picture 9" descr="A picture containing application&#10;&#10;Description automatically generated">
            <a:extLst>
              <a:ext uri="{FF2B5EF4-FFF2-40B4-BE49-F238E27FC236}">
                <a16:creationId xmlns:a16="http://schemas.microsoft.com/office/drawing/2014/main" id="{525FE19C-6DB6-4005-B19C-F0EA558025BD}"/>
              </a:ext>
            </a:extLst>
          </p:cNvPr>
          <p:cNvPicPr/>
          <p:nvPr/>
        </p:nvPicPr>
        <p:blipFill rotWithShape="1">
          <a:blip r:embed="rId3" cstate="print">
            <a:extLst>
              <a:ext uri="{28A0092B-C50C-407E-A947-70E740481C1C}">
                <a14:useLocalDpi xmlns:a14="http://schemas.microsoft.com/office/drawing/2010/main" val="0"/>
              </a:ext>
            </a:extLst>
          </a:blip>
          <a:srcRect l="33964" t="21702" r="29778" b="8245"/>
          <a:stretch/>
        </p:blipFill>
        <p:spPr bwMode="auto">
          <a:xfrm>
            <a:off x="4448329" y="2320020"/>
            <a:ext cx="3172713" cy="3447126"/>
          </a:xfrm>
          <a:prstGeom prst="rect">
            <a:avLst/>
          </a:prstGeom>
          <a:ln>
            <a:noFill/>
          </a:ln>
          <a:extLst>
            <a:ext uri="{53640926-AAD7-44D8-BBD7-CCE9431645EC}">
              <a14:shadowObscured xmlns:a14="http://schemas.microsoft.com/office/drawing/2010/main"/>
            </a:ext>
          </a:extLst>
        </p:spPr>
      </p:pic>
      <p:sp>
        <p:nvSpPr>
          <p:cNvPr id="13" name="Content Placeholder 2">
            <a:extLst>
              <a:ext uri="{FF2B5EF4-FFF2-40B4-BE49-F238E27FC236}">
                <a16:creationId xmlns:a16="http://schemas.microsoft.com/office/drawing/2014/main" id="{BF268324-FEB8-44CC-B1D3-6CFE281E08E9}"/>
              </a:ext>
            </a:extLst>
          </p:cNvPr>
          <p:cNvSpPr txBox="1">
            <a:spLocks/>
          </p:cNvSpPr>
          <p:nvPr/>
        </p:nvSpPr>
        <p:spPr>
          <a:xfrm>
            <a:off x="7757425" y="2577357"/>
            <a:ext cx="2741345" cy="1246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Disinfects with a sanitising solution</a:t>
            </a:r>
          </a:p>
        </p:txBody>
      </p:sp>
      <p:sp>
        <p:nvSpPr>
          <p:cNvPr id="3" name="Content Placeholder 2">
            <a:extLst>
              <a:ext uri="{FF2B5EF4-FFF2-40B4-BE49-F238E27FC236}">
                <a16:creationId xmlns:a16="http://schemas.microsoft.com/office/drawing/2014/main" id="{E029AFD7-02EE-4632-8EF1-EF0F2FB92B69}"/>
              </a:ext>
            </a:extLst>
          </p:cNvPr>
          <p:cNvSpPr>
            <a:spLocks noGrp="1"/>
          </p:cNvSpPr>
          <p:nvPr>
            <p:ph idx="1"/>
          </p:nvPr>
        </p:nvSpPr>
        <p:spPr>
          <a:xfrm>
            <a:off x="2003729" y="4043583"/>
            <a:ext cx="3029048" cy="836875"/>
          </a:xfrm>
        </p:spPr>
        <p:txBody>
          <a:bodyPr>
            <a:normAutofit/>
          </a:bodyPr>
          <a:lstStyle/>
          <a:p>
            <a:pPr marL="0" indent="0" algn="r">
              <a:buNone/>
            </a:pPr>
            <a:r>
              <a:rPr lang="en-GB" sz="2400" dirty="0"/>
              <a:t>Manoeuvres around living spaces</a:t>
            </a:r>
          </a:p>
          <a:p>
            <a:pPr algn="r"/>
            <a:endParaRPr lang="en-GB" sz="2400" dirty="0"/>
          </a:p>
        </p:txBody>
      </p:sp>
      <p:sp>
        <p:nvSpPr>
          <p:cNvPr id="15" name="Content Placeholder 2">
            <a:extLst>
              <a:ext uri="{FF2B5EF4-FFF2-40B4-BE49-F238E27FC236}">
                <a16:creationId xmlns:a16="http://schemas.microsoft.com/office/drawing/2014/main" id="{09D5BD4C-AE3B-4288-89C7-7947626B38BF}"/>
              </a:ext>
            </a:extLst>
          </p:cNvPr>
          <p:cNvSpPr txBox="1">
            <a:spLocks/>
          </p:cNvSpPr>
          <p:nvPr/>
        </p:nvSpPr>
        <p:spPr>
          <a:xfrm>
            <a:off x="3012381" y="2323375"/>
            <a:ext cx="3172713"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Monitors surfaces touched by people </a:t>
            </a:r>
          </a:p>
        </p:txBody>
      </p:sp>
      <p:sp>
        <p:nvSpPr>
          <p:cNvPr id="14" name="Content Placeholder 2">
            <a:extLst>
              <a:ext uri="{FF2B5EF4-FFF2-40B4-BE49-F238E27FC236}">
                <a16:creationId xmlns:a16="http://schemas.microsoft.com/office/drawing/2014/main" id="{FCF0270A-6435-4C40-A621-DBB4488600A9}"/>
              </a:ext>
            </a:extLst>
          </p:cNvPr>
          <p:cNvSpPr txBox="1">
            <a:spLocks/>
          </p:cNvSpPr>
          <p:nvPr/>
        </p:nvSpPr>
        <p:spPr>
          <a:xfrm>
            <a:off x="6940190" y="4635545"/>
            <a:ext cx="3400018"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Autonomously navigates to high-touch surfaces that need to be cleaned</a:t>
            </a:r>
          </a:p>
        </p:txBody>
      </p:sp>
      <p:pic>
        <p:nvPicPr>
          <p:cNvPr id="4" name="Picture 3">
            <a:extLst>
              <a:ext uri="{FF2B5EF4-FFF2-40B4-BE49-F238E27FC236}">
                <a16:creationId xmlns:a16="http://schemas.microsoft.com/office/drawing/2014/main" id="{75389029-315F-49A6-A1E7-2863DE8C10F6}"/>
              </a:ext>
            </a:extLst>
          </p:cNvPr>
          <p:cNvPicPr>
            <a:picLocks noChangeAspect="1"/>
          </p:cNvPicPr>
          <p:nvPr/>
        </p:nvPicPr>
        <p:blipFill>
          <a:blip r:embed="rId4"/>
          <a:stretch>
            <a:fillRect/>
          </a:stretch>
        </p:blipFill>
        <p:spPr>
          <a:xfrm>
            <a:off x="2879852" y="1957388"/>
            <a:ext cx="6213264" cy="38235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534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House guard</a:t>
            </a:r>
          </a:p>
        </p:txBody>
      </p:sp>
      <p:pic>
        <p:nvPicPr>
          <p:cNvPr id="11" name="Picture 10" descr="A picture containing chart&#10;&#10;Description automatically generated">
            <a:extLst>
              <a:ext uri="{FF2B5EF4-FFF2-40B4-BE49-F238E27FC236}">
                <a16:creationId xmlns:a16="http://schemas.microsoft.com/office/drawing/2014/main" id="{2CA880A1-C66C-4CCA-A711-A6357A17C1C3}"/>
              </a:ext>
            </a:extLst>
          </p:cNvPr>
          <p:cNvPicPr/>
          <p:nvPr/>
        </p:nvPicPr>
        <p:blipFill rotWithShape="1">
          <a:blip r:embed="rId3" cstate="print">
            <a:extLst>
              <a:ext uri="{28A0092B-C50C-407E-A947-70E740481C1C}">
                <a14:useLocalDpi xmlns:a14="http://schemas.microsoft.com/office/drawing/2010/main" val="0"/>
              </a:ext>
            </a:extLst>
          </a:blip>
          <a:srcRect l="36265" t="50710" r="34492" b="8887"/>
          <a:stretch/>
        </p:blipFill>
        <p:spPr bwMode="auto">
          <a:xfrm>
            <a:off x="4652466" y="3759659"/>
            <a:ext cx="2543463" cy="1976320"/>
          </a:xfrm>
          <a:prstGeom prst="rect">
            <a:avLst/>
          </a:prstGeom>
          <a:ln>
            <a:noFill/>
          </a:ln>
          <a:extLst>
            <a:ext uri="{53640926-AAD7-44D8-BBD7-CCE9431645EC}">
              <a14:shadowObscured xmlns:a14="http://schemas.microsoft.com/office/drawing/2010/main"/>
            </a:ext>
          </a:extLst>
        </p:spPr>
      </p:pic>
      <p:sp>
        <p:nvSpPr>
          <p:cNvPr id="13" name="Content Placeholder 2">
            <a:extLst>
              <a:ext uri="{FF2B5EF4-FFF2-40B4-BE49-F238E27FC236}">
                <a16:creationId xmlns:a16="http://schemas.microsoft.com/office/drawing/2014/main" id="{BF268324-FEB8-44CC-B1D3-6CFE281E08E9}"/>
              </a:ext>
            </a:extLst>
          </p:cNvPr>
          <p:cNvSpPr txBox="1">
            <a:spLocks/>
          </p:cNvSpPr>
          <p:nvPr/>
        </p:nvSpPr>
        <p:spPr>
          <a:xfrm>
            <a:off x="1911121" y="3429000"/>
            <a:ext cx="2741345" cy="1246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Sensors to monitor state of house</a:t>
            </a:r>
          </a:p>
        </p:txBody>
      </p:sp>
      <p:sp>
        <p:nvSpPr>
          <p:cNvPr id="3" name="Content Placeholder 2">
            <a:extLst>
              <a:ext uri="{FF2B5EF4-FFF2-40B4-BE49-F238E27FC236}">
                <a16:creationId xmlns:a16="http://schemas.microsoft.com/office/drawing/2014/main" id="{E029AFD7-02EE-4632-8EF1-EF0F2FB92B69}"/>
              </a:ext>
            </a:extLst>
          </p:cNvPr>
          <p:cNvSpPr>
            <a:spLocks noGrp="1"/>
          </p:cNvSpPr>
          <p:nvPr>
            <p:ph idx="1"/>
          </p:nvPr>
        </p:nvSpPr>
        <p:spPr>
          <a:xfrm>
            <a:off x="6094476" y="2922784"/>
            <a:ext cx="2143540" cy="836875"/>
          </a:xfrm>
        </p:spPr>
        <p:txBody>
          <a:bodyPr>
            <a:normAutofit/>
          </a:bodyPr>
          <a:lstStyle/>
          <a:p>
            <a:pPr marL="0" indent="0">
              <a:buNone/>
            </a:pPr>
            <a:r>
              <a:rPr lang="en-GB" sz="2400" dirty="0"/>
              <a:t>Gives house status updates</a:t>
            </a:r>
          </a:p>
          <a:p>
            <a:endParaRPr lang="en-GB" sz="2400" dirty="0"/>
          </a:p>
        </p:txBody>
      </p:sp>
      <p:sp>
        <p:nvSpPr>
          <p:cNvPr id="15" name="Content Placeholder 2">
            <a:extLst>
              <a:ext uri="{FF2B5EF4-FFF2-40B4-BE49-F238E27FC236}">
                <a16:creationId xmlns:a16="http://schemas.microsoft.com/office/drawing/2014/main" id="{09D5BD4C-AE3B-4288-89C7-7947626B38BF}"/>
              </a:ext>
            </a:extLst>
          </p:cNvPr>
          <p:cNvSpPr txBox="1">
            <a:spLocks/>
          </p:cNvSpPr>
          <p:nvPr/>
        </p:nvSpPr>
        <p:spPr>
          <a:xfrm>
            <a:off x="1048081" y="4900613"/>
            <a:ext cx="3172713"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Makes regular patrols around the home</a:t>
            </a:r>
          </a:p>
        </p:txBody>
      </p:sp>
      <p:sp>
        <p:nvSpPr>
          <p:cNvPr id="14" name="Content Placeholder 2">
            <a:extLst>
              <a:ext uri="{FF2B5EF4-FFF2-40B4-BE49-F238E27FC236}">
                <a16:creationId xmlns:a16="http://schemas.microsoft.com/office/drawing/2014/main" id="{FCF0270A-6435-4C40-A621-DBB4488600A9}"/>
              </a:ext>
            </a:extLst>
          </p:cNvPr>
          <p:cNvSpPr txBox="1">
            <a:spLocks/>
          </p:cNvSpPr>
          <p:nvPr/>
        </p:nvSpPr>
        <p:spPr>
          <a:xfrm>
            <a:off x="7249184" y="4279325"/>
            <a:ext cx="2975641"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Non-lethal weapon for intimidation</a:t>
            </a:r>
          </a:p>
        </p:txBody>
      </p:sp>
      <p:pic>
        <p:nvPicPr>
          <p:cNvPr id="4" name="Picture 3">
            <a:extLst>
              <a:ext uri="{FF2B5EF4-FFF2-40B4-BE49-F238E27FC236}">
                <a16:creationId xmlns:a16="http://schemas.microsoft.com/office/drawing/2014/main" id="{B14D89BC-3658-432C-B1B0-A22B89AA90D6}"/>
              </a:ext>
            </a:extLst>
          </p:cNvPr>
          <p:cNvPicPr>
            <a:picLocks noChangeAspect="1"/>
          </p:cNvPicPr>
          <p:nvPr/>
        </p:nvPicPr>
        <p:blipFill rotWithShape="1">
          <a:blip r:embed="rId4"/>
          <a:srcRect l="28612" r="26673"/>
          <a:stretch/>
        </p:blipFill>
        <p:spPr>
          <a:xfrm>
            <a:off x="3207621" y="1957387"/>
            <a:ext cx="5433154" cy="3816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391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33906-B4CE-4A13-B541-A0F4352D89F0}"/>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dirty="0"/>
              <a:t>Technical details</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290602702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CD4C86-9E2D-410E-AEDD-FED811E2E91F}"/>
              </a:ext>
            </a:extLst>
          </p:cNvPr>
          <p:cNvSpPr>
            <a:spLocks noGrp="1"/>
          </p:cNvSpPr>
          <p:nvPr>
            <p:ph type="title"/>
          </p:nvPr>
        </p:nvSpPr>
        <p:spPr>
          <a:xfrm>
            <a:off x="4384039" y="365125"/>
            <a:ext cx="7164493" cy="1325563"/>
          </a:xfrm>
        </p:spPr>
        <p:txBody>
          <a:bodyPr>
            <a:normAutofit/>
          </a:bodyPr>
          <a:lstStyle/>
          <a:p>
            <a:r>
              <a:rPr lang="en-SG" sz="4800" dirty="0"/>
              <a:t>Turtlebot2i robot platform</a:t>
            </a:r>
          </a:p>
        </p:txBody>
      </p:sp>
      <p:sp>
        <p:nvSpPr>
          <p:cNvPr id="3" name="Content Placeholder 2">
            <a:extLst>
              <a:ext uri="{FF2B5EF4-FFF2-40B4-BE49-F238E27FC236}">
                <a16:creationId xmlns:a16="http://schemas.microsoft.com/office/drawing/2014/main" id="{A05EF0EB-DAA6-4480-85B3-9716D1F4A300}"/>
              </a:ext>
            </a:extLst>
          </p:cNvPr>
          <p:cNvSpPr>
            <a:spLocks noGrp="1"/>
          </p:cNvSpPr>
          <p:nvPr>
            <p:ph idx="1"/>
          </p:nvPr>
        </p:nvSpPr>
        <p:spPr>
          <a:xfrm>
            <a:off x="5722174" y="2318132"/>
            <a:ext cx="4964379" cy="3295120"/>
          </a:xfrm>
        </p:spPr>
        <p:txBody>
          <a:bodyPr>
            <a:normAutofit/>
          </a:bodyPr>
          <a:lstStyle/>
          <a:p>
            <a:r>
              <a:rPr lang="en-SG" dirty="0"/>
              <a:t>Open-source</a:t>
            </a:r>
          </a:p>
          <a:p>
            <a:r>
              <a:rPr lang="en-SG" dirty="0"/>
              <a:t>Mobile base </a:t>
            </a:r>
          </a:p>
          <a:p>
            <a:r>
              <a:rPr lang="en-SG" dirty="0"/>
              <a:t>RGB-D cameras</a:t>
            </a:r>
          </a:p>
          <a:p>
            <a:r>
              <a:rPr lang="en-SG" dirty="0"/>
              <a:t>Manipulator arm</a:t>
            </a:r>
          </a:p>
          <a:p>
            <a:r>
              <a:rPr lang="en-SG" dirty="0"/>
              <a:t>Robot Operating System (ROS)</a:t>
            </a:r>
          </a:p>
        </p:txBody>
      </p:sp>
      <p:pic>
        <p:nvPicPr>
          <p:cNvPr id="4" name="Picture 3">
            <a:extLst>
              <a:ext uri="{FF2B5EF4-FFF2-40B4-BE49-F238E27FC236}">
                <a16:creationId xmlns:a16="http://schemas.microsoft.com/office/drawing/2014/main" id="{FC597028-DA1A-4ED8-8A0E-9E24C6C799F0}"/>
              </a:ext>
            </a:extLst>
          </p:cNvPr>
          <p:cNvPicPr>
            <a:picLocks noChangeAspect="1"/>
          </p:cNvPicPr>
          <p:nvPr/>
        </p:nvPicPr>
        <p:blipFill>
          <a:blip r:embed="rId3"/>
          <a:stretch>
            <a:fillRect/>
          </a:stretch>
        </p:blipFill>
        <p:spPr>
          <a:xfrm>
            <a:off x="1361616" y="2174214"/>
            <a:ext cx="3022423" cy="35829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1416730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35CA2F2-5C56-4A2C-A751-83B42FEEDCE0}"/>
              </a:ext>
            </a:extLst>
          </p:cNvPr>
          <p:cNvSpPr txBox="1">
            <a:spLocks/>
          </p:cNvSpPr>
          <p:nvPr/>
        </p:nvSpPr>
        <p:spPr>
          <a:xfrm>
            <a:off x="2050125" y="5565782"/>
            <a:ext cx="2655561" cy="41240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Before modifications</a:t>
            </a:r>
          </a:p>
        </p:txBody>
      </p:sp>
      <p:sp>
        <p:nvSpPr>
          <p:cNvPr id="14" name="Content Placeholder 2">
            <a:extLst>
              <a:ext uri="{FF2B5EF4-FFF2-40B4-BE49-F238E27FC236}">
                <a16:creationId xmlns:a16="http://schemas.microsoft.com/office/drawing/2014/main" id="{5D58A3E2-5104-44EA-A061-E87E633554AB}"/>
              </a:ext>
            </a:extLst>
          </p:cNvPr>
          <p:cNvSpPr txBox="1">
            <a:spLocks/>
          </p:cNvSpPr>
          <p:nvPr/>
        </p:nvSpPr>
        <p:spPr>
          <a:xfrm>
            <a:off x="7801624" y="5565782"/>
            <a:ext cx="2539092" cy="41240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dirty="0"/>
              <a:t>After modifications</a:t>
            </a:r>
          </a:p>
        </p:txBody>
      </p:sp>
      <p:pic>
        <p:nvPicPr>
          <p:cNvPr id="4" name="Content Placeholder 3" descr="A picture containing projector&#10;&#10;Description automatically generated">
            <a:extLst>
              <a:ext uri="{FF2B5EF4-FFF2-40B4-BE49-F238E27FC236}">
                <a16:creationId xmlns:a16="http://schemas.microsoft.com/office/drawing/2014/main" id="{0D3BE3FE-7B83-4328-9352-47320DD5C73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16" r="8258"/>
          <a:stretch/>
        </p:blipFill>
        <p:spPr>
          <a:xfrm rot="5400000">
            <a:off x="1249618" y="1640158"/>
            <a:ext cx="4025649" cy="33800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picture containing indoor&#10;&#10;Description automatically generated">
            <a:extLst>
              <a:ext uri="{FF2B5EF4-FFF2-40B4-BE49-F238E27FC236}">
                <a16:creationId xmlns:a16="http://schemas.microsoft.com/office/drawing/2014/main" id="{89C57D60-707D-49AA-8DDE-6BDF4D901876}"/>
              </a:ext>
            </a:extLst>
          </p:cNvPr>
          <p:cNvPicPr>
            <a:picLocks noChangeAspect="1"/>
          </p:cNvPicPr>
          <p:nvPr/>
        </p:nvPicPr>
        <p:blipFill rotWithShape="1">
          <a:blip r:embed="rId4">
            <a:extLst>
              <a:ext uri="{28A0092B-C50C-407E-A947-70E740481C1C}">
                <a14:useLocalDpi xmlns:a14="http://schemas.microsoft.com/office/drawing/2010/main" val="0"/>
              </a:ext>
            </a:extLst>
          </a:blip>
          <a:srcRect l="7499" t="605" r="3175" b="-605"/>
          <a:stretch/>
        </p:blipFill>
        <p:spPr>
          <a:xfrm rot="5400000">
            <a:off x="6884648" y="1642859"/>
            <a:ext cx="4025649" cy="3380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833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33906-B4CE-4A13-B541-A0F4352D89F0}"/>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dirty="0"/>
              <a:t>Demonstration of application scenario</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418724706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CD4C86-9E2D-410E-AEDD-FED811E2E91F}"/>
              </a:ext>
            </a:extLst>
          </p:cNvPr>
          <p:cNvSpPr>
            <a:spLocks noGrp="1"/>
          </p:cNvSpPr>
          <p:nvPr>
            <p:ph type="title"/>
          </p:nvPr>
        </p:nvSpPr>
        <p:spPr>
          <a:xfrm>
            <a:off x="4384039" y="365125"/>
            <a:ext cx="7164493" cy="1325563"/>
          </a:xfrm>
        </p:spPr>
        <p:txBody>
          <a:bodyPr>
            <a:normAutofit/>
          </a:bodyPr>
          <a:lstStyle/>
          <a:p>
            <a:r>
              <a:rPr lang="en-SG" sz="4800" dirty="0"/>
              <a:t>Mapping the environment</a:t>
            </a:r>
          </a:p>
        </p:txBody>
      </p:sp>
      <p:sp>
        <p:nvSpPr>
          <p:cNvPr id="3" name="Content Placeholder 2">
            <a:extLst>
              <a:ext uri="{FF2B5EF4-FFF2-40B4-BE49-F238E27FC236}">
                <a16:creationId xmlns:a16="http://schemas.microsoft.com/office/drawing/2014/main" id="{A05EF0EB-DAA6-4480-85B3-9716D1F4A300}"/>
              </a:ext>
            </a:extLst>
          </p:cNvPr>
          <p:cNvSpPr>
            <a:spLocks noGrp="1"/>
          </p:cNvSpPr>
          <p:nvPr>
            <p:ph idx="1"/>
          </p:nvPr>
        </p:nvSpPr>
        <p:spPr>
          <a:xfrm>
            <a:off x="6954625" y="2150227"/>
            <a:ext cx="4277255" cy="4154361"/>
          </a:xfrm>
        </p:spPr>
        <p:txBody>
          <a:bodyPr>
            <a:normAutofit/>
          </a:bodyPr>
          <a:lstStyle/>
          <a:p>
            <a:r>
              <a:rPr lang="en-GB" dirty="0"/>
              <a:t>Simultaneous Localisation and Mapping (SLAM) </a:t>
            </a:r>
          </a:p>
          <a:p>
            <a:r>
              <a:rPr lang="en-GB" dirty="0"/>
              <a:t>Real-Time Appearance-Based (RTAB) map</a:t>
            </a:r>
          </a:p>
          <a:p>
            <a:r>
              <a:rPr lang="en-SG" dirty="0"/>
              <a:t>Point cloud &amp; occupancy grid</a:t>
            </a:r>
          </a:p>
          <a:p>
            <a:r>
              <a:rPr lang="en-SG" dirty="0"/>
              <a:t>Teleoperation</a:t>
            </a:r>
          </a:p>
          <a:p>
            <a:endParaRPr lang="en-SG" dirty="0"/>
          </a:p>
        </p:txBody>
      </p:sp>
      <p:pic>
        <p:nvPicPr>
          <p:cNvPr id="4" name="Picture 3">
            <a:extLst>
              <a:ext uri="{FF2B5EF4-FFF2-40B4-BE49-F238E27FC236}">
                <a16:creationId xmlns:a16="http://schemas.microsoft.com/office/drawing/2014/main" id="{ECEED4B5-A575-4B16-AC80-4B490E999ADF}"/>
              </a:ext>
            </a:extLst>
          </p:cNvPr>
          <p:cNvPicPr>
            <a:picLocks noChangeAspect="1"/>
          </p:cNvPicPr>
          <p:nvPr/>
        </p:nvPicPr>
        <p:blipFill rotWithShape="1">
          <a:blip r:embed="rId3"/>
          <a:srcRect l="33971" t="9510" r="2167" b="6772"/>
          <a:stretch/>
        </p:blipFill>
        <p:spPr>
          <a:xfrm>
            <a:off x="914400" y="1888513"/>
            <a:ext cx="5181600" cy="4417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943498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CA0A05FF-4BA9-494B-9164-2AD5AB36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
            <a:ext cx="10086973" cy="6858958"/>
          </a:xfrm>
          <a:custGeom>
            <a:avLst/>
            <a:gdLst>
              <a:gd name="connsiteX0" fmla="*/ 2008921 w 10086973"/>
              <a:gd name="connsiteY0" fmla="*/ 0 h 6858958"/>
              <a:gd name="connsiteX1" fmla="*/ 5838793 w 10086973"/>
              <a:gd name="connsiteY1" fmla="*/ 0 h 6858958"/>
              <a:gd name="connsiteX2" fmla="*/ 6905021 w 10086973"/>
              <a:gd name="connsiteY2" fmla="*/ 0 h 6858958"/>
              <a:gd name="connsiteX3" fmla="*/ 6910598 w 10086973"/>
              <a:gd name="connsiteY3" fmla="*/ 0 h 6858958"/>
              <a:gd name="connsiteX4" fmla="*/ 10086973 w 10086973"/>
              <a:gd name="connsiteY4" fmla="*/ 6858478 h 6858958"/>
              <a:gd name="connsiteX5" fmla="*/ 9324755 w 10086973"/>
              <a:gd name="connsiteY5" fmla="*/ 6858478 h 6858958"/>
              <a:gd name="connsiteX6" fmla="*/ 9324977 w 10086973"/>
              <a:gd name="connsiteY6" fmla="*/ 6858957 h 6858958"/>
              <a:gd name="connsiteX7" fmla="*/ 3359025 w 10086973"/>
              <a:gd name="connsiteY7" fmla="*/ 6858957 h 6858958"/>
              <a:gd name="connsiteX8" fmla="*/ 3359025 w 10086973"/>
              <a:gd name="connsiteY8" fmla="*/ 6858958 h 6858958"/>
              <a:gd name="connsiteX9" fmla="*/ 0 w 10086973"/>
              <a:gd name="connsiteY9" fmla="*/ 6858958 h 6858958"/>
              <a:gd name="connsiteX10" fmla="*/ 0 w 10086973"/>
              <a:gd name="connsiteY10" fmla="*/ 958 h 6858958"/>
              <a:gd name="connsiteX11" fmla="*/ 761996 w 10086973"/>
              <a:gd name="connsiteY11" fmla="*/ 958 h 6858958"/>
              <a:gd name="connsiteX12" fmla="*/ 761996 w 10086973"/>
              <a:gd name="connsiteY12" fmla="*/ 479 h 6858958"/>
              <a:gd name="connsiteX13" fmla="*/ 1246925 w 10086973"/>
              <a:gd name="connsiteY13" fmla="*/ 479 h 6858958"/>
              <a:gd name="connsiteX14" fmla="*/ 2008921 w 10086973"/>
              <a:gd name="connsiteY14" fmla="*/ 479 h 685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86973" h="6858958">
                <a:moveTo>
                  <a:pt x="2008921" y="0"/>
                </a:moveTo>
                <a:lnTo>
                  <a:pt x="5838793" y="0"/>
                </a:lnTo>
                <a:lnTo>
                  <a:pt x="6905021" y="0"/>
                </a:lnTo>
                <a:lnTo>
                  <a:pt x="6910598" y="0"/>
                </a:lnTo>
                <a:lnTo>
                  <a:pt x="10086973" y="6858478"/>
                </a:lnTo>
                <a:lnTo>
                  <a:pt x="9324755" y="6858478"/>
                </a:lnTo>
                <a:lnTo>
                  <a:pt x="9324977" y="6858957"/>
                </a:lnTo>
                <a:lnTo>
                  <a:pt x="3359025" y="6858957"/>
                </a:lnTo>
                <a:lnTo>
                  <a:pt x="3359025" y="6858958"/>
                </a:lnTo>
                <a:lnTo>
                  <a:pt x="0" y="6858958"/>
                </a:lnTo>
                <a:lnTo>
                  <a:pt x="0" y="958"/>
                </a:lnTo>
                <a:lnTo>
                  <a:pt x="761996" y="958"/>
                </a:lnTo>
                <a:lnTo>
                  <a:pt x="761996" y="479"/>
                </a:lnTo>
                <a:lnTo>
                  <a:pt x="1246925" y="479"/>
                </a:lnTo>
                <a:lnTo>
                  <a:pt x="2008921"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3FEC6F48-C1E4-4C5E-9229-9624A32778D7}"/>
              </a:ext>
            </a:extLst>
          </p:cNvPr>
          <p:cNvSpPr>
            <a:spLocks noGrp="1"/>
          </p:cNvSpPr>
          <p:nvPr>
            <p:ph type="title"/>
          </p:nvPr>
        </p:nvSpPr>
        <p:spPr>
          <a:xfrm>
            <a:off x="937369" y="358351"/>
            <a:ext cx="4454206" cy="1325563"/>
          </a:xfrm>
        </p:spPr>
        <p:txBody>
          <a:bodyPr>
            <a:normAutofit/>
          </a:bodyPr>
          <a:lstStyle/>
          <a:p>
            <a:r>
              <a:rPr lang="en-SG" sz="4800" dirty="0"/>
              <a:t>Navigation</a:t>
            </a:r>
          </a:p>
        </p:txBody>
      </p:sp>
      <p:sp>
        <p:nvSpPr>
          <p:cNvPr id="11" name="Content Placeholder 2">
            <a:extLst>
              <a:ext uri="{FF2B5EF4-FFF2-40B4-BE49-F238E27FC236}">
                <a16:creationId xmlns:a16="http://schemas.microsoft.com/office/drawing/2014/main" id="{DB5D2554-6A62-4DF2-A97F-CF73AD0424F0}"/>
              </a:ext>
            </a:extLst>
          </p:cNvPr>
          <p:cNvSpPr txBox="1">
            <a:spLocks/>
          </p:cNvSpPr>
          <p:nvPr/>
        </p:nvSpPr>
        <p:spPr>
          <a:xfrm>
            <a:off x="986450" y="2037451"/>
            <a:ext cx="3971630" cy="309879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SG" b="0" i="0" u="none" strike="noStrike" kern="1200" cap="none" spc="0" normalizeH="0" baseline="0" noProof="0" dirty="0">
                <a:ln>
                  <a:noFill/>
                </a:ln>
                <a:solidFill>
                  <a:sysClr val="window" lastClr="FFFFFF"/>
                </a:solidFill>
                <a:effectLst/>
                <a:uLnTx/>
                <a:uFillTx/>
                <a:latin typeface="Calibri" panose="020F0502020204030204"/>
                <a:ea typeface="+mn-ea"/>
                <a:cs typeface="+mn-cs"/>
              </a:rPr>
              <a:t>Global and local path planners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SG" b="0" i="0" u="none" strike="noStrike" kern="1200" cap="none" spc="0" normalizeH="0" baseline="0" noProof="0" dirty="0">
                <a:ln>
                  <a:noFill/>
                </a:ln>
                <a:solidFill>
                  <a:sysClr val="window" lastClr="FFFFFF"/>
                </a:solidFill>
                <a:effectLst/>
                <a:uLnTx/>
                <a:uFillTx/>
                <a:latin typeface="Calibri" panose="020F0502020204030204"/>
                <a:ea typeface="+mn-ea"/>
                <a:cs typeface="+mn-cs"/>
              </a:rPr>
              <a:t>Set goal</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SG" b="0" i="0" u="none" strike="noStrike" kern="1200" cap="none" spc="0" normalizeH="0" baseline="0" noProof="0" dirty="0">
                <a:ln>
                  <a:noFill/>
                </a:ln>
                <a:solidFill>
                  <a:sysClr val="window" lastClr="FFFFFF"/>
                </a:solidFill>
                <a:effectLst/>
                <a:uLnTx/>
                <a:uFillTx/>
                <a:latin typeface="Calibri" panose="020F0502020204030204"/>
                <a:ea typeface="+mn-ea"/>
                <a:cs typeface="+mn-cs"/>
              </a:rPr>
              <a:t>Odometry, sensors &amp; map feedback</a:t>
            </a:r>
          </a:p>
        </p:txBody>
      </p:sp>
      <p:pic>
        <p:nvPicPr>
          <p:cNvPr id="13" name="Picture 12">
            <a:extLst>
              <a:ext uri="{FF2B5EF4-FFF2-40B4-BE49-F238E27FC236}">
                <a16:creationId xmlns:a16="http://schemas.microsoft.com/office/drawing/2014/main" id="{12F852F4-9A53-4D44-8409-04AD7BE063B0}"/>
              </a:ext>
            </a:extLst>
          </p:cNvPr>
          <p:cNvPicPr>
            <a:picLocks noChangeAspect="1"/>
          </p:cNvPicPr>
          <p:nvPr/>
        </p:nvPicPr>
        <p:blipFill rotWithShape="1">
          <a:blip r:embed="rId3"/>
          <a:srcRect l="48546" r="-39" b="29120"/>
          <a:stretch/>
        </p:blipFill>
        <p:spPr>
          <a:xfrm>
            <a:off x="6163734" y="1736571"/>
            <a:ext cx="4356045" cy="3616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16894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7C9EB7-B409-45C1-8EF5-F13FC925D3E5}"/>
              </a:ext>
            </a:extLst>
          </p:cNvPr>
          <p:cNvSpPr>
            <a:spLocks noGrp="1"/>
          </p:cNvSpPr>
          <p:nvPr>
            <p:ph type="title"/>
          </p:nvPr>
        </p:nvSpPr>
        <p:spPr>
          <a:xfrm>
            <a:off x="817033" y="660468"/>
            <a:ext cx="3282696" cy="1510748"/>
          </a:xfrm>
        </p:spPr>
        <p:txBody>
          <a:bodyPr>
            <a:normAutofit/>
          </a:bodyPr>
          <a:lstStyle/>
          <a:p>
            <a:r>
              <a:rPr lang="en-SG" dirty="0">
                <a:solidFill>
                  <a:schemeClr val="bg1"/>
                </a:solidFill>
              </a:rPr>
              <a:t>Plant markers</a:t>
            </a:r>
          </a:p>
        </p:txBody>
      </p:sp>
      <p:grpSp>
        <p:nvGrpSpPr>
          <p:cNvPr id="4" name="Group 3">
            <a:extLst>
              <a:ext uri="{FF2B5EF4-FFF2-40B4-BE49-F238E27FC236}">
                <a16:creationId xmlns:a16="http://schemas.microsoft.com/office/drawing/2014/main" id="{DB1FA496-F405-4CC2-BCE3-2499CE201CE0}"/>
              </a:ext>
            </a:extLst>
          </p:cNvPr>
          <p:cNvGrpSpPr/>
          <p:nvPr/>
        </p:nvGrpSpPr>
        <p:grpSpPr>
          <a:xfrm>
            <a:off x="7058360" y="1825625"/>
            <a:ext cx="2840267" cy="3555954"/>
            <a:chOff x="865216" y="3045350"/>
            <a:chExt cx="2840267" cy="3555954"/>
          </a:xfrm>
        </p:grpSpPr>
        <p:pic>
          <p:nvPicPr>
            <p:cNvPr id="7" name="Picture 6" descr="Graphical user interface&#10;&#10;Description automatically generated with medium confidence">
              <a:extLst>
                <a:ext uri="{FF2B5EF4-FFF2-40B4-BE49-F238E27FC236}">
                  <a16:creationId xmlns:a16="http://schemas.microsoft.com/office/drawing/2014/main" id="{3C55473B-F5B6-4A47-9679-A7B295C5BF09}"/>
                </a:ext>
              </a:extLst>
            </p:cNvPr>
            <p:cNvPicPr/>
            <p:nvPr/>
          </p:nvPicPr>
          <p:blipFill rotWithShape="1">
            <a:blip r:embed="rId3"/>
            <a:srcRect l="450" t="895" b="889"/>
            <a:stretch/>
          </p:blipFill>
          <p:spPr>
            <a:xfrm>
              <a:off x="865216" y="3045350"/>
              <a:ext cx="2840267" cy="1772314"/>
            </a:xfrm>
            <a:prstGeom prst="rect">
              <a:avLst/>
            </a:prstGeom>
          </p:spPr>
        </p:pic>
        <p:pic>
          <p:nvPicPr>
            <p:cNvPr id="9" name="Picture 8" descr="Logo&#10;&#10;Description automatically generated">
              <a:extLst>
                <a:ext uri="{FF2B5EF4-FFF2-40B4-BE49-F238E27FC236}">
                  <a16:creationId xmlns:a16="http://schemas.microsoft.com/office/drawing/2014/main" id="{623F2A8E-1EC1-49FC-966A-D97BAE6FD1C0}"/>
                </a:ext>
              </a:extLst>
            </p:cNvPr>
            <p:cNvPicPr/>
            <p:nvPr/>
          </p:nvPicPr>
          <p:blipFill rotWithShape="1">
            <a:blip r:embed="rId4"/>
            <a:srcRect l="2353"/>
            <a:stretch/>
          </p:blipFill>
          <p:spPr>
            <a:xfrm>
              <a:off x="932047" y="4817664"/>
              <a:ext cx="2773435" cy="1783640"/>
            </a:xfrm>
            <a:prstGeom prst="rect">
              <a:avLst/>
            </a:prstGeom>
          </p:spPr>
        </p:pic>
      </p:grpSp>
      <p:pic>
        <p:nvPicPr>
          <p:cNvPr id="11" name="Picture 10">
            <a:extLst>
              <a:ext uri="{FF2B5EF4-FFF2-40B4-BE49-F238E27FC236}">
                <a16:creationId xmlns:a16="http://schemas.microsoft.com/office/drawing/2014/main" id="{51A1081B-F14B-4923-8229-3675E454868C}"/>
              </a:ext>
            </a:extLst>
          </p:cNvPr>
          <p:cNvPicPr>
            <a:picLocks noChangeAspect="1"/>
          </p:cNvPicPr>
          <p:nvPr/>
        </p:nvPicPr>
        <p:blipFill rotWithShape="1">
          <a:blip r:embed="rId5"/>
          <a:srcRect l="34537" t="18943" r="21672" b="18134"/>
          <a:stretch/>
        </p:blipFill>
        <p:spPr>
          <a:xfrm>
            <a:off x="920835" y="2668692"/>
            <a:ext cx="3075093" cy="2773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plant in a pot&#10;&#10;Description automatically generated with medium confidence">
            <a:extLst>
              <a:ext uri="{FF2B5EF4-FFF2-40B4-BE49-F238E27FC236}">
                <a16:creationId xmlns:a16="http://schemas.microsoft.com/office/drawing/2014/main" id="{306C62BD-F693-4D41-AF7D-BDE65717BB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8555" y="3692193"/>
            <a:ext cx="3309938" cy="2463800"/>
          </a:xfrm>
          <a:prstGeom prst="rect">
            <a:avLst/>
          </a:prstGeom>
        </p:spPr>
      </p:pic>
      <p:pic>
        <p:nvPicPr>
          <p:cNvPr id="15" name="Picture 14" descr="A picture containing floor, building, indoor&#10;&#10;Description automatically generated">
            <a:extLst>
              <a:ext uri="{FF2B5EF4-FFF2-40B4-BE49-F238E27FC236}">
                <a16:creationId xmlns:a16="http://schemas.microsoft.com/office/drawing/2014/main" id="{C4B9D9E3-A966-44FB-8F08-1E564D9774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8493" y="1228393"/>
            <a:ext cx="3309938" cy="2463800"/>
          </a:xfrm>
          <a:prstGeom prst="rect">
            <a:avLst/>
          </a:prstGeom>
        </p:spPr>
      </p:pic>
    </p:spTree>
    <p:extLst>
      <p:ext uri="{BB962C8B-B14F-4D97-AF65-F5344CB8AC3E}">
        <p14:creationId xmlns:p14="http://schemas.microsoft.com/office/powerpoint/2010/main" val="297699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CD4C86-9E2D-410E-AEDD-FED811E2E91F}"/>
              </a:ext>
            </a:extLst>
          </p:cNvPr>
          <p:cNvSpPr>
            <a:spLocks noGrp="1"/>
          </p:cNvSpPr>
          <p:nvPr>
            <p:ph type="title"/>
          </p:nvPr>
        </p:nvSpPr>
        <p:spPr>
          <a:xfrm>
            <a:off x="4384039" y="365125"/>
            <a:ext cx="7164493" cy="1325563"/>
          </a:xfrm>
        </p:spPr>
        <p:txBody>
          <a:bodyPr>
            <a:normAutofit/>
          </a:bodyPr>
          <a:lstStyle/>
          <a:p>
            <a:r>
              <a:rPr lang="en-SG" sz="4800" dirty="0"/>
              <a:t>Watering</a:t>
            </a:r>
          </a:p>
        </p:txBody>
      </p:sp>
      <p:sp>
        <p:nvSpPr>
          <p:cNvPr id="3" name="Content Placeholder 2">
            <a:extLst>
              <a:ext uri="{FF2B5EF4-FFF2-40B4-BE49-F238E27FC236}">
                <a16:creationId xmlns:a16="http://schemas.microsoft.com/office/drawing/2014/main" id="{A05EF0EB-DAA6-4480-85B3-9716D1F4A300}"/>
              </a:ext>
            </a:extLst>
          </p:cNvPr>
          <p:cNvSpPr>
            <a:spLocks noGrp="1"/>
          </p:cNvSpPr>
          <p:nvPr>
            <p:ph idx="1"/>
          </p:nvPr>
        </p:nvSpPr>
        <p:spPr>
          <a:xfrm>
            <a:off x="6700188" y="2400841"/>
            <a:ext cx="4277255" cy="2916225"/>
          </a:xfrm>
        </p:spPr>
        <p:txBody>
          <a:bodyPr>
            <a:noAutofit/>
          </a:bodyPr>
          <a:lstStyle/>
          <a:p>
            <a:pPr>
              <a:lnSpc>
                <a:spcPct val="150000"/>
              </a:lnSpc>
            </a:pPr>
            <a:r>
              <a:rPr lang="en-SG" dirty="0"/>
              <a:t>OpenCV for aim</a:t>
            </a:r>
          </a:p>
          <a:p>
            <a:pPr>
              <a:lnSpc>
                <a:spcPct val="150000"/>
              </a:lnSpc>
            </a:pPr>
            <a:r>
              <a:rPr lang="en-SG" dirty="0"/>
              <a:t>Positioning of arm</a:t>
            </a:r>
          </a:p>
          <a:p>
            <a:pPr>
              <a:lnSpc>
                <a:spcPct val="150000"/>
              </a:lnSpc>
            </a:pPr>
            <a:r>
              <a:rPr lang="en-SG" dirty="0"/>
              <a:t>Dispenses water</a:t>
            </a:r>
          </a:p>
          <a:p>
            <a:pPr>
              <a:lnSpc>
                <a:spcPct val="150000"/>
              </a:lnSpc>
            </a:pPr>
            <a:r>
              <a:rPr lang="en-SG" dirty="0"/>
              <a:t>Continues to next goal</a:t>
            </a:r>
          </a:p>
        </p:txBody>
      </p:sp>
      <p:pic>
        <p:nvPicPr>
          <p:cNvPr id="10" name="Picture 9" descr="A picture containing weapon&#10;&#10;Description automatically generated">
            <a:extLst>
              <a:ext uri="{FF2B5EF4-FFF2-40B4-BE49-F238E27FC236}">
                <a16:creationId xmlns:a16="http://schemas.microsoft.com/office/drawing/2014/main" id="{F0E4E812-3D0E-4B8B-BB80-95BAF423A125}"/>
              </a:ext>
            </a:extLst>
          </p:cNvPr>
          <p:cNvPicPr>
            <a:picLocks noChangeAspect="1"/>
          </p:cNvPicPr>
          <p:nvPr/>
        </p:nvPicPr>
        <p:blipFill rotWithShape="1">
          <a:blip r:embed="rId3">
            <a:extLst>
              <a:ext uri="{28A0092B-C50C-407E-A947-70E740481C1C}">
                <a14:useLocalDpi xmlns:a14="http://schemas.microsoft.com/office/drawing/2010/main" val="0"/>
              </a:ext>
            </a:extLst>
          </a:blip>
          <a:srcRect l="5324" r="39204" b="165"/>
          <a:stretch/>
        </p:blipFill>
        <p:spPr>
          <a:xfrm rot="5400000">
            <a:off x="1492369" y="1517666"/>
            <a:ext cx="3616661" cy="4881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653676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3977F3-19B5-4E0C-9D5B-F2BCF297947B}"/>
              </a:ext>
            </a:extLst>
          </p:cNvPr>
          <p:cNvSpPr>
            <a:spLocks noGrp="1"/>
          </p:cNvSpPr>
          <p:nvPr>
            <p:ph type="title"/>
          </p:nvPr>
        </p:nvSpPr>
        <p:spPr>
          <a:xfrm>
            <a:off x="833002" y="365125"/>
            <a:ext cx="10520702" cy="1325563"/>
          </a:xfrm>
        </p:spPr>
        <p:txBody>
          <a:bodyPr>
            <a:normAutofit/>
          </a:bodyPr>
          <a:lstStyle/>
          <a:p>
            <a:r>
              <a:rPr lang="en-SG" sz="6600" dirty="0">
                <a:solidFill>
                  <a:srgbClr val="FFFFFF"/>
                </a:solidFill>
              </a:rPr>
              <a:t>Overview</a:t>
            </a:r>
          </a:p>
        </p:txBody>
      </p:sp>
      <p:sp>
        <p:nvSpPr>
          <p:cNvPr id="3" name="Content Placeholder 2">
            <a:extLst>
              <a:ext uri="{FF2B5EF4-FFF2-40B4-BE49-F238E27FC236}">
                <a16:creationId xmlns:a16="http://schemas.microsoft.com/office/drawing/2014/main" id="{BA8AA5E8-E573-48E8-BEA7-0402F82E8B21}"/>
              </a:ext>
            </a:extLst>
          </p:cNvPr>
          <p:cNvSpPr>
            <a:spLocks noGrp="1"/>
          </p:cNvSpPr>
          <p:nvPr>
            <p:ph idx="1"/>
          </p:nvPr>
        </p:nvSpPr>
        <p:spPr>
          <a:xfrm>
            <a:off x="838201" y="2022601"/>
            <a:ext cx="10515598" cy="4154361"/>
          </a:xfrm>
        </p:spPr>
        <p:txBody>
          <a:bodyPr>
            <a:normAutofit/>
          </a:bodyPr>
          <a:lstStyle/>
          <a:p>
            <a:r>
              <a:rPr lang="en-GB" sz="3200" dirty="0">
                <a:solidFill>
                  <a:srgbClr val="FFFFFF"/>
                </a:solidFill>
                <a:latin typeface="Arial" panose="020B0604020202020204" pitchFamily="34" charset="0"/>
              </a:rPr>
              <a:t>Introduction</a:t>
            </a:r>
          </a:p>
          <a:p>
            <a:r>
              <a:rPr lang="en-GB" sz="3200" dirty="0">
                <a:solidFill>
                  <a:srgbClr val="FFFFFF"/>
                </a:solidFill>
                <a:latin typeface="Arial" panose="020B0604020202020204" pitchFamily="34" charset="0"/>
              </a:rPr>
              <a:t>Application scenarios</a:t>
            </a:r>
          </a:p>
          <a:p>
            <a:r>
              <a:rPr lang="en-GB" sz="3200" dirty="0">
                <a:solidFill>
                  <a:srgbClr val="FFFFFF"/>
                </a:solidFill>
                <a:latin typeface="Arial" panose="020B0604020202020204" pitchFamily="34" charset="0"/>
              </a:rPr>
              <a:t>Technical details</a:t>
            </a:r>
          </a:p>
          <a:p>
            <a:r>
              <a:rPr lang="en-GB" sz="3200" dirty="0">
                <a:solidFill>
                  <a:srgbClr val="FFFFFF"/>
                </a:solidFill>
                <a:latin typeface="Arial" panose="020B0604020202020204" pitchFamily="34" charset="0"/>
              </a:rPr>
              <a:t>Demonstration of application scenario</a:t>
            </a:r>
          </a:p>
          <a:p>
            <a:r>
              <a:rPr lang="en-GB" sz="3200" dirty="0">
                <a:solidFill>
                  <a:srgbClr val="FFFFFF"/>
                </a:solidFill>
                <a:latin typeface="Arial" panose="020B0604020202020204" pitchFamily="34" charset="0"/>
              </a:rPr>
              <a:t>Next steps</a:t>
            </a:r>
          </a:p>
        </p:txBody>
      </p:sp>
    </p:spTree>
    <p:extLst>
      <p:ext uri="{BB962C8B-B14F-4D97-AF65-F5344CB8AC3E}">
        <p14:creationId xmlns:p14="http://schemas.microsoft.com/office/powerpoint/2010/main" val="2613074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09EA6-4163-4CE1-A80D-1572A680D5D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Sequence</a:t>
            </a:r>
          </a:p>
        </p:txBody>
      </p:sp>
      <p:pic>
        <p:nvPicPr>
          <p:cNvPr id="6" name="Content Placeholder 5">
            <a:extLst>
              <a:ext uri="{FF2B5EF4-FFF2-40B4-BE49-F238E27FC236}">
                <a16:creationId xmlns:a16="http://schemas.microsoft.com/office/drawing/2014/main" id="{BD5F383B-887C-4A90-B9FE-A10019FA6555}"/>
              </a:ext>
            </a:extLst>
          </p:cNvPr>
          <p:cNvPicPr>
            <a:picLocks noGrp="1" noChangeAspect="1"/>
          </p:cNvPicPr>
          <p:nvPr>
            <p:ph idx="1"/>
          </p:nvPr>
        </p:nvPicPr>
        <p:blipFill>
          <a:blip r:embed="rId3"/>
          <a:stretch>
            <a:fillRect/>
          </a:stretch>
        </p:blipFill>
        <p:spPr>
          <a:xfrm>
            <a:off x="6096000" y="609310"/>
            <a:ext cx="4200223" cy="5957763"/>
          </a:xfrm>
          <a:prstGeom prst="rect">
            <a:avLst/>
          </a:prstGeom>
        </p:spPr>
      </p:pic>
    </p:spTree>
    <p:extLst>
      <p:ext uri="{BB962C8B-B14F-4D97-AF65-F5344CB8AC3E}">
        <p14:creationId xmlns:p14="http://schemas.microsoft.com/office/powerpoint/2010/main" val="37497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209EA6-4163-4CE1-A80D-1572A680D5DA}"/>
              </a:ext>
            </a:extLst>
          </p:cNvPr>
          <p:cNvSpPr>
            <a:spLocks noGrp="1"/>
          </p:cNvSpPr>
          <p:nvPr>
            <p:ph type="title"/>
          </p:nvPr>
        </p:nvSpPr>
        <p:spPr>
          <a:xfrm>
            <a:off x="921055" y="2764556"/>
            <a:ext cx="10520702" cy="1325563"/>
          </a:xfrm>
        </p:spPr>
        <p:txBody>
          <a:bodyPr>
            <a:normAutofit/>
          </a:bodyPr>
          <a:lstStyle/>
          <a:p>
            <a:pPr algn="ctr"/>
            <a:r>
              <a:rPr lang="en-SG" dirty="0">
                <a:solidFill>
                  <a:srgbClr val="FFFFFF"/>
                </a:solidFill>
              </a:rPr>
              <a:t>Video demonstration</a:t>
            </a:r>
          </a:p>
        </p:txBody>
      </p:sp>
    </p:spTree>
    <p:extLst>
      <p:ext uri="{BB962C8B-B14F-4D97-AF65-F5344CB8AC3E}">
        <p14:creationId xmlns:p14="http://schemas.microsoft.com/office/powerpoint/2010/main" val="39962410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33906-B4CE-4A13-B541-A0F4352D89F0}"/>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dirty="0"/>
              <a:t>Next steps</a:t>
            </a:r>
            <a:endParaRPr lang="en-US" sz="5400" kern="1200" dirty="0">
              <a:solidFill>
                <a:schemeClr val="tx1"/>
              </a:solidFill>
              <a:latin typeface="+mj-lt"/>
              <a:ea typeface="+mj-ea"/>
              <a:cs typeface="+mj-cs"/>
            </a:endParaRPr>
          </a:p>
        </p:txBody>
      </p:sp>
    </p:spTree>
    <p:extLst>
      <p:ext uri="{BB962C8B-B14F-4D97-AF65-F5344CB8AC3E}">
        <p14:creationId xmlns:p14="http://schemas.microsoft.com/office/powerpoint/2010/main" val="32444996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7C9EB7-B409-45C1-8EF5-F13FC925D3E5}"/>
              </a:ext>
            </a:extLst>
          </p:cNvPr>
          <p:cNvSpPr>
            <a:spLocks noGrp="1"/>
          </p:cNvSpPr>
          <p:nvPr>
            <p:ph type="title"/>
          </p:nvPr>
        </p:nvSpPr>
        <p:spPr>
          <a:xfrm>
            <a:off x="804672" y="640080"/>
            <a:ext cx="3282696" cy="5257800"/>
          </a:xfrm>
        </p:spPr>
        <p:txBody>
          <a:bodyPr>
            <a:normAutofit/>
          </a:bodyPr>
          <a:lstStyle/>
          <a:p>
            <a:r>
              <a:rPr lang="en-SG" dirty="0">
                <a:solidFill>
                  <a:schemeClr val="bg1"/>
                </a:solidFill>
              </a:rPr>
              <a:t>Future work &amp; areas for improvement</a:t>
            </a:r>
          </a:p>
        </p:txBody>
      </p:sp>
      <p:sp>
        <p:nvSpPr>
          <p:cNvPr id="3" name="Content Placeholder 2">
            <a:extLst>
              <a:ext uri="{FF2B5EF4-FFF2-40B4-BE49-F238E27FC236}">
                <a16:creationId xmlns:a16="http://schemas.microsoft.com/office/drawing/2014/main" id="{32467908-995A-4399-9050-ACFAE18C03AB}"/>
              </a:ext>
            </a:extLst>
          </p:cNvPr>
          <p:cNvSpPr>
            <a:spLocks noGrp="1"/>
          </p:cNvSpPr>
          <p:nvPr>
            <p:ph idx="1"/>
          </p:nvPr>
        </p:nvSpPr>
        <p:spPr>
          <a:xfrm>
            <a:off x="5362674" y="98214"/>
            <a:ext cx="6024654" cy="5257800"/>
          </a:xfrm>
        </p:spPr>
        <p:txBody>
          <a:bodyPr anchor="ctr">
            <a:normAutofit/>
          </a:bodyPr>
          <a:lstStyle/>
          <a:p>
            <a:r>
              <a:rPr lang="en-SG" dirty="0"/>
              <a:t>Overcome design shortcomings</a:t>
            </a:r>
          </a:p>
          <a:p>
            <a:r>
              <a:rPr lang="en-SG" dirty="0"/>
              <a:t>Greater degree of autonomy</a:t>
            </a:r>
          </a:p>
          <a:p>
            <a:r>
              <a:rPr lang="en-SG" dirty="0"/>
              <a:t>Adapt to make targeted disinfectant</a:t>
            </a:r>
          </a:p>
          <a:p>
            <a:endParaRPr lang="en-SG" dirty="0"/>
          </a:p>
          <a:p>
            <a:endParaRPr lang="en-SG" dirty="0"/>
          </a:p>
        </p:txBody>
      </p:sp>
      <p:grpSp>
        <p:nvGrpSpPr>
          <p:cNvPr id="4" name="Group 3">
            <a:extLst>
              <a:ext uri="{FF2B5EF4-FFF2-40B4-BE49-F238E27FC236}">
                <a16:creationId xmlns:a16="http://schemas.microsoft.com/office/drawing/2014/main" id="{B3C4F942-59B4-4F38-8F99-57AC82189DAF}"/>
              </a:ext>
            </a:extLst>
          </p:cNvPr>
          <p:cNvGrpSpPr/>
          <p:nvPr/>
        </p:nvGrpSpPr>
        <p:grpSpPr>
          <a:xfrm>
            <a:off x="5917874" y="3595016"/>
            <a:ext cx="4788732" cy="2614473"/>
            <a:chOff x="5443741" y="3628883"/>
            <a:chExt cx="4788732" cy="2614473"/>
          </a:xfrm>
        </p:grpSpPr>
        <p:pic>
          <p:nvPicPr>
            <p:cNvPr id="7" name="Picture 6">
              <a:extLst>
                <a:ext uri="{FF2B5EF4-FFF2-40B4-BE49-F238E27FC236}">
                  <a16:creationId xmlns:a16="http://schemas.microsoft.com/office/drawing/2014/main" id="{6DDAD276-3D6D-48E0-B35C-4803D9376D88}"/>
                </a:ext>
              </a:extLst>
            </p:cNvPr>
            <p:cNvPicPr/>
            <p:nvPr/>
          </p:nvPicPr>
          <p:blipFill rotWithShape="1">
            <a:blip r:embed="rId3" cstate="print">
              <a:extLst>
                <a:ext uri="{28A0092B-C50C-407E-A947-70E740481C1C}">
                  <a14:useLocalDpi xmlns:a14="http://schemas.microsoft.com/office/drawing/2010/main" val="0"/>
                </a:ext>
              </a:extLst>
            </a:blip>
            <a:srcRect l="36279" t="19139" r="29022" b="9030"/>
            <a:stretch/>
          </p:blipFill>
          <p:spPr bwMode="auto">
            <a:xfrm>
              <a:off x="5443741" y="3628883"/>
              <a:ext cx="2301321" cy="2578591"/>
            </a:xfrm>
            <a:prstGeom prst="rect">
              <a:avLst/>
            </a:prstGeom>
            <a:solidFill>
              <a:srgbClr val="FFFFFF">
                <a:shade val="85000"/>
              </a:srgbClr>
            </a:solidFill>
            <a:ln w="190500" cap="rnd">
              <a:noFill/>
            </a:ln>
            <a:effectLst/>
            <a:extLst>
              <a:ext uri="{53640926-AAD7-44D8-BBD7-CCE9431645EC}">
                <a14:shadowObscured xmlns:a14="http://schemas.microsoft.com/office/drawing/2010/main"/>
              </a:ext>
            </a:extLst>
          </p:spPr>
        </p:pic>
        <p:pic>
          <p:nvPicPr>
            <p:cNvPr id="9" name="Picture 8" descr="A picture containing application&#10;&#10;Description automatically generated">
              <a:extLst>
                <a:ext uri="{FF2B5EF4-FFF2-40B4-BE49-F238E27FC236}">
                  <a16:creationId xmlns:a16="http://schemas.microsoft.com/office/drawing/2014/main" id="{5762FB04-A1D8-4A57-A7BC-CF64D0D406EA}"/>
                </a:ext>
              </a:extLst>
            </p:cNvPr>
            <p:cNvPicPr/>
            <p:nvPr/>
          </p:nvPicPr>
          <p:blipFill rotWithShape="1">
            <a:blip r:embed="rId4" cstate="print">
              <a:extLst>
                <a:ext uri="{28A0092B-C50C-407E-A947-70E740481C1C}">
                  <a14:useLocalDpi xmlns:a14="http://schemas.microsoft.com/office/drawing/2010/main" val="0"/>
                </a:ext>
              </a:extLst>
            </a:blip>
            <a:srcRect l="33964" t="21702" r="29778" b="8245"/>
            <a:stretch/>
          </p:blipFill>
          <p:spPr bwMode="auto">
            <a:xfrm>
              <a:off x="7826129" y="3628883"/>
              <a:ext cx="2406344" cy="2614473"/>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43679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33906-B4CE-4A13-B541-A0F4352D89F0}"/>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dirty="0">
                <a:solidFill>
                  <a:schemeClr val="tx1"/>
                </a:solidFill>
                <a:latin typeface="+mj-lt"/>
                <a:ea typeface="+mj-ea"/>
                <a:cs typeface="+mj-cs"/>
              </a:rPr>
              <a:t>Introduction</a:t>
            </a:r>
          </a:p>
        </p:txBody>
      </p:sp>
    </p:spTree>
    <p:extLst>
      <p:ext uri="{BB962C8B-B14F-4D97-AF65-F5344CB8AC3E}">
        <p14:creationId xmlns:p14="http://schemas.microsoft.com/office/powerpoint/2010/main" val="241421057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CD4C86-9E2D-410E-AEDD-FED811E2E91F}"/>
              </a:ext>
            </a:extLst>
          </p:cNvPr>
          <p:cNvSpPr>
            <a:spLocks noGrp="1"/>
          </p:cNvSpPr>
          <p:nvPr>
            <p:ph type="title"/>
          </p:nvPr>
        </p:nvSpPr>
        <p:spPr>
          <a:xfrm>
            <a:off x="4384039" y="365125"/>
            <a:ext cx="7164493" cy="1325563"/>
          </a:xfrm>
        </p:spPr>
        <p:txBody>
          <a:bodyPr>
            <a:normAutofit/>
          </a:bodyPr>
          <a:lstStyle/>
          <a:p>
            <a:r>
              <a:rPr lang="en-SG" sz="4800" dirty="0"/>
              <a:t>Focus group - elderly</a:t>
            </a:r>
          </a:p>
        </p:txBody>
      </p:sp>
      <p:sp>
        <p:nvSpPr>
          <p:cNvPr id="3" name="Content Placeholder 2">
            <a:extLst>
              <a:ext uri="{FF2B5EF4-FFF2-40B4-BE49-F238E27FC236}">
                <a16:creationId xmlns:a16="http://schemas.microsoft.com/office/drawing/2014/main" id="{A05EF0EB-DAA6-4480-85B3-9716D1F4A300}"/>
              </a:ext>
            </a:extLst>
          </p:cNvPr>
          <p:cNvSpPr>
            <a:spLocks noGrp="1"/>
          </p:cNvSpPr>
          <p:nvPr>
            <p:ph idx="1"/>
          </p:nvPr>
        </p:nvSpPr>
        <p:spPr>
          <a:xfrm>
            <a:off x="4462889" y="2135098"/>
            <a:ext cx="4686469" cy="3343350"/>
          </a:xfrm>
        </p:spPr>
        <p:txBody>
          <a:bodyPr>
            <a:normAutofit/>
          </a:bodyPr>
          <a:lstStyle/>
          <a:p>
            <a:pPr>
              <a:lnSpc>
                <a:spcPct val="100000"/>
              </a:lnSpc>
            </a:pPr>
            <a:r>
              <a:rPr lang="en-SG" dirty="0"/>
              <a:t>Ageing population</a:t>
            </a:r>
          </a:p>
          <a:p>
            <a:pPr>
              <a:lnSpc>
                <a:spcPct val="100000"/>
              </a:lnSpc>
            </a:pPr>
            <a:r>
              <a:rPr lang="en-SG" dirty="0"/>
              <a:t>Shortage of caregivers</a:t>
            </a:r>
          </a:p>
          <a:p>
            <a:pPr>
              <a:lnSpc>
                <a:spcPct val="100000"/>
              </a:lnSpc>
            </a:pPr>
            <a:r>
              <a:rPr lang="en-SG" dirty="0"/>
              <a:t>Opportunity for technology</a:t>
            </a:r>
          </a:p>
          <a:p>
            <a:pPr>
              <a:lnSpc>
                <a:spcPct val="100000"/>
              </a:lnSpc>
            </a:pPr>
            <a:r>
              <a:rPr lang="en-SG" dirty="0"/>
              <a:t>Age at home</a:t>
            </a:r>
          </a:p>
          <a:p>
            <a:pPr>
              <a:lnSpc>
                <a:spcPct val="100000"/>
              </a:lnSpc>
            </a:pPr>
            <a:r>
              <a:rPr lang="en-SG" dirty="0"/>
              <a:t>Independence </a:t>
            </a:r>
          </a:p>
        </p:txBody>
      </p:sp>
      <p:pic>
        <p:nvPicPr>
          <p:cNvPr id="4" name="Picture 3">
            <a:extLst>
              <a:ext uri="{FF2B5EF4-FFF2-40B4-BE49-F238E27FC236}">
                <a16:creationId xmlns:a16="http://schemas.microsoft.com/office/drawing/2014/main" id="{3C939601-2650-43F1-AE8F-396E2567B28E}"/>
              </a:ext>
            </a:extLst>
          </p:cNvPr>
          <p:cNvPicPr>
            <a:picLocks noChangeAspect="1"/>
          </p:cNvPicPr>
          <p:nvPr/>
        </p:nvPicPr>
        <p:blipFill rotWithShape="1">
          <a:blip r:embed="rId3"/>
          <a:srcRect b="24086"/>
          <a:stretch/>
        </p:blipFill>
        <p:spPr>
          <a:xfrm>
            <a:off x="520889" y="4548145"/>
            <a:ext cx="1981472" cy="1504221"/>
          </a:xfrm>
          <a:prstGeom prst="rect">
            <a:avLst/>
          </a:prstGeom>
        </p:spPr>
      </p:pic>
    </p:spTree>
    <p:extLst>
      <p:ext uri="{BB962C8B-B14F-4D97-AF65-F5344CB8AC3E}">
        <p14:creationId xmlns:p14="http://schemas.microsoft.com/office/powerpoint/2010/main" val="34671953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33906-B4CE-4A13-B541-A0F4352D89F0}"/>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dirty="0">
                <a:solidFill>
                  <a:schemeClr val="tx1"/>
                </a:solidFill>
                <a:latin typeface="+mj-lt"/>
                <a:ea typeface="+mj-ea"/>
                <a:cs typeface="+mj-cs"/>
              </a:rPr>
              <a:t>Application scenarios</a:t>
            </a:r>
          </a:p>
        </p:txBody>
      </p:sp>
    </p:spTree>
    <p:extLst>
      <p:ext uri="{BB962C8B-B14F-4D97-AF65-F5344CB8AC3E}">
        <p14:creationId xmlns:p14="http://schemas.microsoft.com/office/powerpoint/2010/main" val="1035356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Mobile base</a:t>
            </a:r>
          </a:p>
        </p:txBody>
      </p:sp>
      <p:pic>
        <p:nvPicPr>
          <p:cNvPr id="7" name="Picture 6" descr="Shape, rectangle&#10;&#10;Description automatically generated">
            <a:extLst>
              <a:ext uri="{FF2B5EF4-FFF2-40B4-BE49-F238E27FC236}">
                <a16:creationId xmlns:a16="http://schemas.microsoft.com/office/drawing/2014/main" id="{044F6210-C3BF-4D21-BCF8-F3749FFB7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440" y="4942483"/>
            <a:ext cx="1934113" cy="667796"/>
          </a:xfrm>
          <a:prstGeom prst="rect">
            <a:avLst/>
          </a:prstGeom>
        </p:spPr>
      </p:pic>
    </p:spTree>
    <p:extLst>
      <p:ext uri="{BB962C8B-B14F-4D97-AF65-F5344CB8AC3E}">
        <p14:creationId xmlns:p14="http://schemas.microsoft.com/office/powerpoint/2010/main" val="256072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Indoor plant watering</a:t>
            </a:r>
          </a:p>
        </p:txBody>
      </p:sp>
      <p:pic>
        <p:nvPicPr>
          <p:cNvPr id="9" name="Picture 8">
            <a:extLst>
              <a:ext uri="{FF2B5EF4-FFF2-40B4-BE49-F238E27FC236}">
                <a16:creationId xmlns:a16="http://schemas.microsoft.com/office/drawing/2014/main" id="{6C26611E-E401-4247-BE93-67ADC499B839}"/>
              </a:ext>
            </a:extLst>
          </p:cNvPr>
          <p:cNvPicPr/>
          <p:nvPr/>
        </p:nvPicPr>
        <p:blipFill rotWithShape="1">
          <a:blip r:embed="rId3" cstate="print">
            <a:extLst>
              <a:ext uri="{28A0092B-C50C-407E-A947-70E740481C1C}">
                <a14:useLocalDpi xmlns:a14="http://schemas.microsoft.com/office/drawing/2010/main" val="0"/>
              </a:ext>
            </a:extLst>
          </a:blip>
          <a:srcRect l="36279" t="19139" r="29022" b="9030"/>
          <a:stretch/>
        </p:blipFill>
        <p:spPr bwMode="auto">
          <a:xfrm>
            <a:off x="4651633" y="2305875"/>
            <a:ext cx="3034242" cy="3399816"/>
          </a:xfrm>
          <a:prstGeom prst="rect">
            <a:avLst/>
          </a:prstGeom>
          <a:solidFill>
            <a:srgbClr val="FFFFFF">
              <a:shade val="85000"/>
            </a:srgbClr>
          </a:solidFill>
          <a:ln w="190500" cap="rnd">
            <a:noFill/>
          </a:ln>
          <a:effectLst/>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E029AFD7-02EE-4632-8EF1-EF0F2FB92B69}"/>
              </a:ext>
            </a:extLst>
          </p:cNvPr>
          <p:cNvSpPr>
            <a:spLocks noGrp="1"/>
          </p:cNvSpPr>
          <p:nvPr>
            <p:ph idx="1"/>
          </p:nvPr>
        </p:nvSpPr>
        <p:spPr>
          <a:xfrm>
            <a:off x="1913348" y="4342567"/>
            <a:ext cx="2143540" cy="836875"/>
          </a:xfrm>
        </p:spPr>
        <p:txBody>
          <a:bodyPr>
            <a:normAutofit/>
          </a:bodyPr>
          <a:lstStyle/>
          <a:p>
            <a:pPr marL="0" indent="0" algn="r">
              <a:buNone/>
            </a:pPr>
            <a:r>
              <a:rPr lang="en-GB" sz="2400" dirty="0"/>
              <a:t>Self-charging and refilling</a:t>
            </a:r>
          </a:p>
          <a:p>
            <a:pPr algn="r"/>
            <a:endParaRPr lang="en-GB" sz="2400" dirty="0"/>
          </a:p>
        </p:txBody>
      </p:sp>
      <p:sp>
        <p:nvSpPr>
          <p:cNvPr id="13" name="Content Placeholder 2">
            <a:extLst>
              <a:ext uri="{FF2B5EF4-FFF2-40B4-BE49-F238E27FC236}">
                <a16:creationId xmlns:a16="http://schemas.microsoft.com/office/drawing/2014/main" id="{BF268324-FEB8-44CC-B1D3-6CFE281E08E9}"/>
              </a:ext>
            </a:extLst>
          </p:cNvPr>
          <p:cNvSpPr txBox="1">
            <a:spLocks/>
          </p:cNvSpPr>
          <p:nvPr/>
        </p:nvSpPr>
        <p:spPr>
          <a:xfrm>
            <a:off x="7839616" y="2442418"/>
            <a:ext cx="3132565" cy="1246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Dispenses the required amount of water for each plant</a:t>
            </a:r>
          </a:p>
        </p:txBody>
      </p:sp>
      <p:sp>
        <p:nvSpPr>
          <p:cNvPr id="14" name="Content Placeholder 2">
            <a:extLst>
              <a:ext uri="{FF2B5EF4-FFF2-40B4-BE49-F238E27FC236}">
                <a16:creationId xmlns:a16="http://schemas.microsoft.com/office/drawing/2014/main" id="{FCF0270A-6435-4C40-A621-DBB4488600A9}"/>
              </a:ext>
            </a:extLst>
          </p:cNvPr>
          <p:cNvSpPr txBox="1">
            <a:spLocks/>
          </p:cNvSpPr>
          <p:nvPr/>
        </p:nvSpPr>
        <p:spPr>
          <a:xfrm>
            <a:off x="7024142" y="4900613"/>
            <a:ext cx="3400018"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Autonomously navigates to a thirsty plant</a:t>
            </a:r>
          </a:p>
        </p:txBody>
      </p:sp>
      <p:sp>
        <p:nvSpPr>
          <p:cNvPr id="15" name="Content Placeholder 2">
            <a:extLst>
              <a:ext uri="{FF2B5EF4-FFF2-40B4-BE49-F238E27FC236}">
                <a16:creationId xmlns:a16="http://schemas.microsoft.com/office/drawing/2014/main" id="{09D5BD4C-AE3B-4288-89C7-7947626B38BF}"/>
              </a:ext>
            </a:extLst>
          </p:cNvPr>
          <p:cNvSpPr txBox="1">
            <a:spLocks/>
          </p:cNvSpPr>
          <p:nvPr/>
        </p:nvSpPr>
        <p:spPr>
          <a:xfrm>
            <a:off x="2918129" y="2355056"/>
            <a:ext cx="3172713"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Option for teleoperation takeover</a:t>
            </a:r>
          </a:p>
        </p:txBody>
      </p:sp>
      <p:pic>
        <p:nvPicPr>
          <p:cNvPr id="4" name="Picture 3">
            <a:extLst>
              <a:ext uri="{FF2B5EF4-FFF2-40B4-BE49-F238E27FC236}">
                <a16:creationId xmlns:a16="http://schemas.microsoft.com/office/drawing/2014/main" id="{3DD562E5-6168-4848-88FE-79A1E4F1BC81}"/>
              </a:ext>
            </a:extLst>
          </p:cNvPr>
          <p:cNvPicPr>
            <a:picLocks noChangeAspect="1"/>
          </p:cNvPicPr>
          <p:nvPr/>
        </p:nvPicPr>
        <p:blipFill>
          <a:blip r:embed="rId4"/>
          <a:stretch>
            <a:fillRect/>
          </a:stretch>
        </p:blipFill>
        <p:spPr>
          <a:xfrm>
            <a:off x="1226909" y="2269173"/>
            <a:ext cx="4270230" cy="3202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5EA1896-10D3-4B61-BAC2-E9455E2B5022}"/>
              </a:ext>
            </a:extLst>
          </p:cNvPr>
          <p:cNvPicPr>
            <a:picLocks noChangeAspect="1"/>
          </p:cNvPicPr>
          <p:nvPr/>
        </p:nvPicPr>
        <p:blipFill>
          <a:blip r:embed="rId5"/>
          <a:stretch>
            <a:fillRect/>
          </a:stretch>
        </p:blipFill>
        <p:spPr>
          <a:xfrm>
            <a:off x="6786747" y="2277428"/>
            <a:ext cx="4270231" cy="3202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37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Away-from-home delivery handling</a:t>
            </a:r>
          </a:p>
        </p:txBody>
      </p:sp>
      <p:sp>
        <p:nvSpPr>
          <p:cNvPr id="13" name="Content Placeholder 2">
            <a:extLst>
              <a:ext uri="{FF2B5EF4-FFF2-40B4-BE49-F238E27FC236}">
                <a16:creationId xmlns:a16="http://schemas.microsoft.com/office/drawing/2014/main" id="{BF268324-FEB8-44CC-B1D3-6CFE281E08E9}"/>
              </a:ext>
            </a:extLst>
          </p:cNvPr>
          <p:cNvSpPr txBox="1">
            <a:spLocks/>
          </p:cNvSpPr>
          <p:nvPr/>
        </p:nvSpPr>
        <p:spPr>
          <a:xfrm>
            <a:off x="8112185" y="2688444"/>
            <a:ext cx="2741345" cy="1246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Adaptive dexterous arm to open doors</a:t>
            </a:r>
          </a:p>
        </p:txBody>
      </p:sp>
      <p:pic>
        <p:nvPicPr>
          <p:cNvPr id="12" name="Picture 11" descr="A picture containing text&#10;&#10;Description automatically generated">
            <a:extLst>
              <a:ext uri="{FF2B5EF4-FFF2-40B4-BE49-F238E27FC236}">
                <a16:creationId xmlns:a16="http://schemas.microsoft.com/office/drawing/2014/main" id="{5EA04D20-4D42-40AC-B137-5ECCE25ECD5B}"/>
              </a:ext>
            </a:extLst>
          </p:cNvPr>
          <p:cNvPicPr/>
          <p:nvPr/>
        </p:nvPicPr>
        <p:blipFill rotWithShape="1">
          <a:blip r:embed="rId3" cstate="print">
            <a:extLst>
              <a:ext uri="{28A0092B-C50C-407E-A947-70E740481C1C}">
                <a14:useLocalDpi xmlns:a14="http://schemas.microsoft.com/office/drawing/2010/main" val="0"/>
              </a:ext>
            </a:extLst>
          </a:blip>
          <a:srcRect l="29618" t="29010" r="26280" b="11008"/>
          <a:stretch/>
        </p:blipFill>
        <p:spPr bwMode="auto">
          <a:xfrm>
            <a:off x="4071078" y="2688444"/>
            <a:ext cx="3842324" cy="2939214"/>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E029AFD7-02EE-4632-8EF1-EF0F2FB92B69}"/>
              </a:ext>
            </a:extLst>
          </p:cNvPr>
          <p:cNvSpPr>
            <a:spLocks noGrp="1"/>
          </p:cNvSpPr>
          <p:nvPr>
            <p:ph idx="1"/>
          </p:nvPr>
        </p:nvSpPr>
        <p:spPr>
          <a:xfrm>
            <a:off x="2229279" y="4814636"/>
            <a:ext cx="2143540" cy="836875"/>
          </a:xfrm>
        </p:spPr>
        <p:txBody>
          <a:bodyPr>
            <a:normAutofit/>
          </a:bodyPr>
          <a:lstStyle/>
          <a:p>
            <a:pPr marL="0" indent="0" algn="r">
              <a:buNone/>
            </a:pPr>
            <a:r>
              <a:rPr lang="en-GB" sz="2400" dirty="0"/>
              <a:t>Reports status of delivery</a:t>
            </a:r>
          </a:p>
          <a:p>
            <a:pPr algn="r"/>
            <a:endParaRPr lang="en-GB" sz="2400" dirty="0"/>
          </a:p>
        </p:txBody>
      </p:sp>
      <p:sp>
        <p:nvSpPr>
          <p:cNvPr id="15" name="Content Placeholder 2">
            <a:extLst>
              <a:ext uri="{FF2B5EF4-FFF2-40B4-BE49-F238E27FC236}">
                <a16:creationId xmlns:a16="http://schemas.microsoft.com/office/drawing/2014/main" id="{09D5BD4C-AE3B-4288-89C7-7947626B38BF}"/>
              </a:ext>
            </a:extLst>
          </p:cNvPr>
          <p:cNvSpPr txBox="1">
            <a:spLocks/>
          </p:cNvSpPr>
          <p:nvPr/>
        </p:nvSpPr>
        <p:spPr>
          <a:xfrm>
            <a:off x="1648080" y="2427114"/>
            <a:ext cx="3172713"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Livestream for monitoring the process</a:t>
            </a:r>
          </a:p>
        </p:txBody>
      </p:sp>
      <p:sp>
        <p:nvSpPr>
          <p:cNvPr id="14" name="Content Placeholder 2">
            <a:extLst>
              <a:ext uri="{FF2B5EF4-FFF2-40B4-BE49-F238E27FC236}">
                <a16:creationId xmlns:a16="http://schemas.microsoft.com/office/drawing/2014/main" id="{FCF0270A-6435-4C40-A621-DBB4488600A9}"/>
              </a:ext>
            </a:extLst>
          </p:cNvPr>
          <p:cNvSpPr txBox="1">
            <a:spLocks/>
          </p:cNvSpPr>
          <p:nvPr/>
        </p:nvSpPr>
        <p:spPr>
          <a:xfrm>
            <a:off x="5728080" y="4444315"/>
            <a:ext cx="3400018"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Platform for packages</a:t>
            </a:r>
          </a:p>
        </p:txBody>
      </p:sp>
      <p:pic>
        <p:nvPicPr>
          <p:cNvPr id="4" name="Picture 3">
            <a:extLst>
              <a:ext uri="{FF2B5EF4-FFF2-40B4-BE49-F238E27FC236}">
                <a16:creationId xmlns:a16="http://schemas.microsoft.com/office/drawing/2014/main" id="{7A598745-04C1-452A-91F1-5E97629D9C1B}"/>
              </a:ext>
            </a:extLst>
          </p:cNvPr>
          <p:cNvPicPr>
            <a:picLocks noChangeAspect="1"/>
          </p:cNvPicPr>
          <p:nvPr/>
        </p:nvPicPr>
        <p:blipFill>
          <a:blip r:embed="rId4"/>
          <a:stretch>
            <a:fillRect/>
          </a:stretch>
        </p:blipFill>
        <p:spPr>
          <a:xfrm>
            <a:off x="947566" y="3218660"/>
            <a:ext cx="3268411" cy="245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46BB447-0CB1-4A51-9B8B-CF707064FD03}"/>
              </a:ext>
            </a:extLst>
          </p:cNvPr>
          <p:cNvPicPr>
            <a:picLocks noChangeAspect="1"/>
          </p:cNvPicPr>
          <p:nvPr/>
        </p:nvPicPr>
        <p:blipFill>
          <a:blip r:embed="rId5"/>
          <a:stretch>
            <a:fillRect/>
          </a:stretch>
        </p:blipFill>
        <p:spPr>
          <a:xfrm>
            <a:off x="7580488" y="3148477"/>
            <a:ext cx="3690033" cy="2484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BA78326-8E23-49CF-BDFB-0109C38C263A}"/>
              </a:ext>
            </a:extLst>
          </p:cNvPr>
          <p:cNvPicPr>
            <a:picLocks noChangeAspect="1"/>
          </p:cNvPicPr>
          <p:nvPr/>
        </p:nvPicPr>
        <p:blipFill rotWithShape="1">
          <a:blip r:embed="rId6"/>
          <a:srcRect r="27579"/>
          <a:stretch/>
        </p:blipFill>
        <p:spPr>
          <a:xfrm>
            <a:off x="4665293" y="2059680"/>
            <a:ext cx="2414739" cy="1875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08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81CF3-3A66-4BA1-BF0A-1CCF70B43AE6}"/>
              </a:ext>
            </a:extLst>
          </p:cNvPr>
          <p:cNvSpPr>
            <a:spLocks noGrp="1"/>
          </p:cNvSpPr>
          <p:nvPr>
            <p:ph type="title"/>
          </p:nvPr>
        </p:nvSpPr>
        <p:spPr>
          <a:xfrm>
            <a:off x="838200" y="631825"/>
            <a:ext cx="10515600" cy="1325563"/>
          </a:xfrm>
        </p:spPr>
        <p:txBody>
          <a:bodyPr>
            <a:normAutofit/>
          </a:bodyPr>
          <a:lstStyle/>
          <a:p>
            <a:r>
              <a:rPr lang="en-SG" i="1" dirty="0"/>
              <a:t>Pet entertainer</a:t>
            </a:r>
          </a:p>
        </p:txBody>
      </p:sp>
      <p:pic>
        <p:nvPicPr>
          <p:cNvPr id="18" name="Picture 17" descr="Diagram&#10;&#10;Description automatically generated with medium confidence">
            <a:extLst>
              <a:ext uri="{FF2B5EF4-FFF2-40B4-BE49-F238E27FC236}">
                <a16:creationId xmlns:a16="http://schemas.microsoft.com/office/drawing/2014/main" id="{EDC7DE8A-9AD9-4AEC-98DC-F34B4B46109B}"/>
              </a:ext>
            </a:extLst>
          </p:cNvPr>
          <p:cNvPicPr/>
          <p:nvPr/>
        </p:nvPicPr>
        <p:blipFill rotWithShape="1">
          <a:blip r:embed="rId3" cstate="print">
            <a:extLst>
              <a:ext uri="{28A0092B-C50C-407E-A947-70E740481C1C}">
                <a14:useLocalDpi xmlns:a14="http://schemas.microsoft.com/office/drawing/2010/main" val="0"/>
              </a:ext>
            </a:extLst>
          </a:blip>
          <a:srcRect l="26470" t="33091" r="31229" b="7817"/>
          <a:stretch/>
        </p:blipFill>
        <p:spPr bwMode="auto">
          <a:xfrm>
            <a:off x="3799238" y="2884895"/>
            <a:ext cx="3683889" cy="2895174"/>
          </a:xfrm>
          <a:prstGeom prst="rect">
            <a:avLst/>
          </a:prstGeom>
          <a:ln>
            <a:noFill/>
          </a:ln>
          <a:extLst>
            <a:ext uri="{53640926-AAD7-44D8-BBD7-CCE9431645EC}">
              <a14:shadowObscured xmlns:a14="http://schemas.microsoft.com/office/drawing/2010/main"/>
            </a:ext>
          </a:extLst>
        </p:spPr>
      </p:pic>
      <p:sp>
        <p:nvSpPr>
          <p:cNvPr id="13" name="Content Placeholder 2">
            <a:extLst>
              <a:ext uri="{FF2B5EF4-FFF2-40B4-BE49-F238E27FC236}">
                <a16:creationId xmlns:a16="http://schemas.microsoft.com/office/drawing/2014/main" id="{BF268324-FEB8-44CC-B1D3-6CFE281E08E9}"/>
              </a:ext>
            </a:extLst>
          </p:cNvPr>
          <p:cNvSpPr txBox="1">
            <a:spLocks/>
          </p:cNvSpPr>
          <p:nvPr/>
        </p:nvSpPr>
        <p:spPr>
          <a:xfrm>
            <a:off x="6971951" y="3441867"/>
            <a:ext cx="2741345" cy="1246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Waves a tassel wand</a:t>
            </a:r>
          </a:p>
        </p:txBody>
      </p:sp>
      <p:sp>
        <p:nvSpPr>
          <p:cNvPr id="3" name="Content Placeholder 2">
            <a:extLst>
              <a:ext uri="{FF2B5EF4-FFF2-40B4-BE49-F238E27FC236}">
                <a16:creationId xmlns:a16="http://schemas.microsoft.com/office/drawing/2014/main" id="{E029AFD7-02EE-4632-8EF1-EF0F2FB92B69}"/>
              </a:ext>
            </a:extLst>
          </p:cNvPr>
          <p:cNvSpPr>
            <a:spLocks noGrp="1"/>
          </p:cNvSpPr>
          <p:nvPr>
            <p:ph idx="1"/>
          </p:nvPr>
        </p:nvSpPr>
        <p:spPr>
          <a:xfrm>
            <a:off x="953844" y="4853121"/>
            <a:ext cx="2684612" cy="836875"/>
          </a:xfrm>
        </p:spPr>
        <p:txBody>
          <a:bodyPr>
            <a:normAutofit/>
          </a:bodyPr>
          <a:lstStyle/>
          <a:p>
            <a:pPr marL="0" indent="0" algn="r">
              <a:buNone/>
            </a:pPr>
            <a:r>
              <a:rPr lang="en-GB" sz="2400" dirty="0"/>
              <a:t>Remotely monitor pets activity</a:t>
            </a:r>
          </a:p>
          <a:p>
            <a:pPr algn="r"/>
            <a:endParaRPr lang="en-GB" sz="2400" dirty="0"/>
          </a:p>
        </p:txBody>
      </p:sp>
      <p:sp>
        <p:nvSpPr>
          <p:cNvPr id="15" name="Content Placeholder 2">
            <a:extLst>
              <a:ext uri="{FF2B5EF4-FFF2-40B4-BE49-F238E27FC236}">
                <a16:creationId xmlns:a16="http://schemas.microsoft.com/office/drawing/2014/main" id="{09D5BD4C-AE3B-4288-89C7-7947626B38BF}"/>
              </a:ext>
            </a:extLst>
          </p:cNvPr>
          <p:cNvSpPr txBox="1">
            <a:spLocks/>
          </p:cNvSpPr>
          <p:nvPr/>
        </p:nvSpPr>
        <p:spPr>
          <a:xfrm>
            <a:off x="1894365" y="3441867"/>
            <a:ext cx="3172713"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2400" dirty="0"/>
              <a:t>Throws balls</a:t>
            </a:r>
          </a:p>
        </p:txBody>
      </p:sp>
      <p:sp>
        <p:nvSpPr>
          <p:cNvPr id="14" name="Content Placeholder 2">
            <a:extLst>
              <a:ext uri="{FF2B5EF4-FFF2-40B4-BE49-F238E27FC236}">
                <a16:creationId xmlns:a16="http://schemas.microsoft.com/office/drawing/2014/main" id="{FCF0270A-6435-4C40-A621-DBB4488600A9}"/>
              </a:ext>
            </a:extLst>
          </p:cNvPr>
          <p:cNvSpPr txBox="1">
            <a:spLocks/>
          </p:cNvSpPr>
          <p:nvPr/>
        </p:nvSpPr>
        <p:spPr>
          <a:xfrm>
            <a:off x="7483127" y="5278594"/>
            <a:ext cx="3400018" cy="1091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Points laser beams</a:t>
            </a:r>
          </a:p>
        </p:txBody>
      </p:sp>
      <p:pic>
        <p:nvPicPr>
          <p:cNvPr id="4" name="Picture 3">
            <a:extLst>
              <a:ext uri="{FF2B5EF4-FFF2-40B4-BE49-F238E27FC236}">
                <a16:creationId xmlns:a16="http://schemas.microsoft.com/office/drawing/2014/main" id="{18BD9FAF-163A-42F8-A125-22C062846C9C}"/>
              </a:ext>
            </a:extLst>
          </p:cNvPr>
          <p:cNvPicPr>
            <a:picLocks noChangeAspect="1"/>
          </p:cNvPicPr>
          <p:nvPr/>
        </p:nvPicPr>
        <p:blipFill>
          <a:blip r:embed="rId4"/>
          <a:stretch>
            <a:fillRect/>
          </a:stretch>
        </p:blipFill>
        <p:spPr>
          <a:xfrm>
            <a:off x="715984" y="1927290"/>
            <a:ext cx="3400019" cy="2389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F5E88D4-2C41-482B-8184-347B7E14A2B4}"/>
              </a:ext>
            </a:extLst>
          </p:cNvPr>
          <p:cNvPicPr>
            <a:picLocks noChangeAspect="1"/>
          </p:cNvPicPr>
          <p:nvPr/>
        </p:nvPicPr>
        <p:blipFill rotWithShape="1">
          <a:blip r:embed="rId5"/>
          <a:srcRect l="8105" r="11132"/>
          <a:stretch/>
        </p:blipFill>
        <p:spPr>
          <a:xfrm>
            <a:off x="8075998" y="1732752"/>
            <a:ext cx="3400019" cy="2365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004A524-BEB4-4B69-90D3-366E643D5D35}"/>
              </a:ext>
            </a:extLst>
          </p:cNvPr>
          <p:cNvPicPr>
            <a:picLocks noChangeAspect="1"/>
          </p:cNvPicPr>
          <p:nvPr/>
        </p:nvPicPr>
        <p:blipFill>
          <a:blip r:embed="rId6"/>
          <a:stretch>
            <a:fillRect/>
          </a:stretch>
        </p:blipFill>
        <p:spPr>
          <a:xfrm>
            <a:off x="4490854" y="3570231"/>
            <a:ext cx="3309588" cy="2508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826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1526</Words>
  <Application>Microsoft Office PowerPoint</Application>
  <PresentationFormat>Widescreen</PresentationFormat>
  <Paragraphs>152</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Lucida Grande</vt:lpstr>
      <vt:lpstr>Arial</vt:lpstr>
      <vt:lpstr>Calibri</vt:lpstr>
      <vt:lpstr>Calibri Light</vt:lpstr>
      <vt:lpstr>Roboto</vt:lpstr>
      <vt:lpstr>Times New Roman</vt:lpstr>
      <vt:lpstr>Office Theme</vt:lpstr>
      <vt:lpstr>Mobile Manipulator UROP project</vt:lpstr>
      <vt:lpstr>Overview</vt:lpstr>
      <vt:lpstr>Introduction</vt:lpstr>
      <vt:lpstr>Focus group - elderly</vt:lpstr>
      <vt:lpstr>Application scenarios</vt:lpstr>
      <vt:lpstr>Mobile base</vt:lpstr>
      <vt:lpstr>Indoor plant watering</vt:lpstr>
      <vt:lpstr>Away-from-home delivery handling</vt:lpstr>
      <vt:lpstr>Pet entertainer</vt:lpstr>
      <vt:lpstr>Targeted disinfectant</vt:lpstr>
      <vt:lpstr>House guard</vt:lpstr>
      <vt:lpstr>Technical details</vt:lpstr>
      <vt:lpstr>Turtlebot2i robot platform</vt:lpstr>
      <vt:lpstr>PowerPoint Presentation</vt:lpstr>
      <vt:lpstr>Demonstration of application scenario</vt:lpstr>
      <vt:lpstr>Mapping the environment</vt:lpstr>
      <vt:lpstr>Navigation</vt:lpstr>
      <vt:lpstr>Plant markers</vt:lpstr>
      <vt:lpstr>Watering</vt:lpstr>
      <vt:lpstr>Sequence</vt:lpstr>
      <vt:lpstr>Video demonstration</vt:lpstr>
      <vt:lpstr>Next steps</vt:lpstr>
      <vt:lpstr>Future work &amp; areas for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27/7/21</dc:title>
  <dc:creator>Xinyi Jiang</dc:creator>
  <cp:lastModifiedBy>Xinyi Jiang</cp:lastModifiedBy>
  <cp:revision>54</cp:revision>
  <dcterms:created xsi:type="dcterms:W3CDTF">2021-07-27T08:55:16Z</dcterms:created>
  <dcterms:modified xsi:type="dcterms:W3CDTF">2021-09-09T23:28:20Z</dcterms:modified>
</cp:coreProperties>
</file>